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297" r:id="rId2"/>
    <p:sldId id="307" r:id="rId3"/>
    <p:sldId id="305" r:id="rId4"/>
    <p:sldId id="312" r:id="rId5"/>
    <p:sldId id="306" r:id="rId6"/>
    <p:sldId id="282" r:id="rId7"/>
    <p:sldId id="283" r:id="rId8"/>
    <p:sldId id="287" r:id="rId9"/>
    <p:sldId id="289" r:id="rId10"/>
    <p:sldId id="288" r:id="rId11"/>
    <p:sldId id="275" r:id="rId12"/>
    <p:sldId id="276" r:id="rId13"/>
    <p:sldId id="277" r:id="rId14"/>
    <p:sldId id="273" r:id="rId15"/>
    <p:sldId id="294" r:id="rId16"/>
    <p:sldId id="295" r:id="rId17"/>
    <p:sldId id="296" r:id="rId18"/>
    <p:sldId id="313" r:id="rId19"/>
    <p:sldId id="310" r:id="rId20"/>
    <p:sldId id="309"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0233"/>
    <a:srgbClr val="CC0099"/>
    <a:srgbClr val="FE9202"/>
    <a:srgbClr val="6C1A00"/>
    <a:srgbClr val="1D3A00"/>
    <a:srgbClr val="007033"/>
    <a:srgbClr val="E7FF01"/>
    <a:srgbClr val="E39A39"/>
    <a:srgbClr val="5EEC3C"/>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90" y="10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8/19/2020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2877160"/>
            <a:ext cx="8246070" cy="1374346"/>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r>
              <a:rPr lang="en-US" dirty="0" smtClean="0"/>
              <a:t/>
            </a:r>
            <a:br>
              <a:rPr lang="en-US" dirty="0" smtClean="0"/>
            </a:br>
            <a:r>
              <a:rPr lang="en-US" dirty="0" smtClean="0"/>
              <a:t>Master </a:t>
            </a:r>
            <a:r>
              <a:rPr lang="en-US" dirty="0"/>
              <a:t>title style</a:t>
            </a:r>
          </a:p>
        </p:txBody>
      </p:sp>
      <p:sp>
        <p:nvSpPr>
          <p:cNvPr id="3" name="Subtitle 2"/>
          <p:cNvSpPr>
            <a:spLocks noGrp="1"/>
          </p:cNvSpPr>
          <p:nvPr>
            <p:ph type="subTitle" idx="1"/>
          </p:nvPr>
        </p:nvSpPr>
        <p:spPr>
          <a:xfrm>
            <a:off x="448965" y="4251505"/>
            <a:ext cx="8246070" cy="763525"/>
          </a:xfrm>
        </p:spPr>
        <p:txBody>
          <a:bodyPr>
            <a:normAutofit/>
          </a:bodyPr>
          <a:lstStyle>
            <a:lvl1pPr marL="0" indent="0" algn="l">
              <a:buNone/>
              <a:defRPr sz="2800" b="0" i="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739291"/>
            <a:ext cx="8246070" cy="916230"/>
          </a:xfrm>
        </p:spPr>
        <p:txBody>
          <a:bodyPr>
            <a:normAutofit/>
          </a:bodyPr>
          <a:lstStyle>
            <a:lvl1pPr algn="l">
              <a:defRPr sz="3600" baseline="0">
                <a:solidFill>
                  <a:srgbClr val="00B0F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5" y="1655520"/>
            <a:ext cx="8246070" cy="3054100"/>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1425" y="433880"/>
            <a:ext cx="6413610" cy="725349"/>
          </a:xfrm>
        </p:spPr>
        <p:txBody>
          <a:bodyPr>
            <a:normAutofit/>
          </a:bodyPr>
          <a:lstStyle>
            <a:lvl1pPr algn="l">
              <a:defRPr sz="3600">
                <a:solidFill>
                  <a:srgbClr val="00B0F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281425" y="1197405"/>
            <a:ext cx="6413610" cy="3511061"/>
          </a:xfrm>
        </p:spPr>
        <p:txBody>
          <a:bodyPr/>
          <a:lstStyle>
            <a:lvl1pPr>
              <a:defRPr sz="2800">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891995"/>
            <a:ext cx="8246070" cy="763525"/>
          </a:xfrm>
        </p:spPr>
        <p:txBody>
          <a:bodyPr>
            <a:normAutofit/>
          </a:bodyPr>
          <a:lstStyle>
            <a:lvl1pPr algn="l">
              <a:defRPr sz="3600" baseline="0">
                <a:solidFill>
                  <a:srgbClr val="00B0F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08225"/>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80622"/>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08225"/>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80622"/>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8/19/2020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8/19/2020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8/19/2020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4963500"/>
            <a:ext cx="9144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0"/>
            <a:ext cx="9144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1159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708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7E74B4-22C6-4BCA-8832-66A46F494BC9}"/>
              </a:ext>
            </a:extLst>
          </p:cNvPr>
          <p:cNvSpPr/>
          <p:nvPr userDrawn="1"/>
        </p:nvSpPr>
        <p:spPr>
          <a:xfrm>
            <a:off x="304386" y="4779169"/>
            <a:ext cx="8535228" cy="2602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a:extLst>
              <a:ext uri="{FF2B5EF4-FFF2-40B4-BE49-F238E27FC236}">
                <a16:creationId xmlns:a16="http://schemas.microsoft.com/office/drawing/2014/main" id="{1137DC34-CBCD-4E73-89FA-8B6D1D79AF20}"/>
              </a:ext>
            </a:extLst>
          </p:cNvPr>
          <p:cNvSpPr/>
          <p:nvPr userDrawn="1"/>
        </p:nvSpPr>
        <p:spPr>
          <a:xfrm>
            <a:off x="5940599" y="4753340"/>
            <a:ext cx="2433743" cy="300082"/>
          </a:xfrm>
          <a:prstGeom prst="rect">
            <a:avLst/>
          </a:prstGeom>
        </p:spPr>
        <p:txBody>
          <a:bodyPr wrap="none" anchor="ctr">
            <a:spAutoFit/>
          </a:bodyPr>
          <a:lstStyle/>
          <a:p>
            <a:r>
              <a:rPr lang="en-US" sz="1350" dirty="0">
                <a:solidFill>
                  <a:schemeClr val="bg1"/>
                </a:solidFill>
              </a:rPr>
              <a:t>COMPUTER REPAIR &amp; SUPPORT </a:t>
            </a:r>
          </a:p>
        </p:txBody>
      </p:sp>
      <p:sp>
        <p:nvSpPr>
          <p:cNvPr id="5" name="Text Placeholder 9">
            <a:extLst>
              <a:ext uri="{FF2B5EF4-FFF2-40B4-BE49-F238E27FC236}">
                <a16:creationId xmlns:a16="http://schemas.microsoft.com/office/drawing/2014/main" id="{3C6FA00E-E78B-4921-A599-440A95A27C60}"/>
              </a:ext>
            </a:extLst>
          </p:cNvPr>
          <p:cNvSpPr>
            <a:spLocks noGrp="1"/>
          </p:cNvSpPr>
          <p:nvPr>
            <p:ph type="body" sz="quarter" idx="10" hasCustomPrompt="1"/>
          </p:nvPr>
        </p:nvSpPr>
        <p:spPr>
          <a:xfrm>
            <a:off x="1" y="254632"/>
            <a:ext cx="8922545"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73758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4098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9DBAD1-D9E7-4C08-AC0D-FCF3EFD0F4D5}"/>
              </a:ext>
            </a:extLst>
          </p:cNvPr>
          <p:cNvSpPr/>
          <p:nvPr userDrawn="1"/>
        </p:nvSpPr>
        <p:spPr>
          <a:xfrm>
            <a:off x="4572000" y="714375"/>
            <a:ext cx="4572000" cy="834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arallelogram 2">
            <a:extLst>
              <a:ext uri="{FF2B5EF4-FFF2-40B4-BE49-F238E27FC236}">
                <a16:creationId xmlns:a16="http://schemas.microsoft.com/office/drawing/2014/main" id="{7144282E-182B-40C9-BC95-CDE543E12624}"/>
              </a:ext>
            </a:extLst>
          </p:cNvPr>
          <p:cNvSpPr/>
          <p:nvPr userDrawn="1"/>
        </p:nvSpPr>
        <p:spPr>
          <a:xfrm>
            <a:off x="0" y="107156"/>
            <a:ext cx="5293520" cy="690661"/>
          </a:xfrm>
          <a:prstGeom prst="parallelogram">
            <a:avLst>
              <a:gd name="adj" fmla="val 670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557213" y="177322"/>
            <a:ext cx="8393907" cy="543185"/>
          </a:xfrm>
          <a:prstGeom prst="rect">
            <a:avLst/>
          </a:prstGeom>
        </p:spPr>
        <p:txBody>
          <a:bodyPr anchor="ctr"/>
          <a:lstStyle>
            <a:lvl1pPr marL="0" indent="0" algn="l">
              <a:buNone/>
              <a:defRPr sz="405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5061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8/19/2020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free-powerpoint-templates-design.com/free-powerpoint-templates-design" TargetMode="Externa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16017" y="4270325"/>
            <a:ext cx="3960438" cy="338554"/>
          </a:xfrm>
          <a:prstGeom prst="rect">
            <a:avLst/>
          </a:prstGeom>
          <a:noFill/>
        </p:spPr>
        <p:txBody>
          <a:bodyPr wrap="square">
            <a:spAutoFit/>
          </a:bodyPr>
          <a:lstStyle/>
          <a:p>
            <a:pPr algn="r" fontAlgn="auto">
              <a:spcBef>
                <a:spcPts val="0"/>
              </a:spcBef>
              <a:spcAft>
                <a:spcPts val="0"/>
              </a:spcAft>
              <a:defRPr/>
            </a:pPr>
            <a:r>
              <a:rPr lang="en-US" altLang="ko-KR" sz="1600" b="1" dirty="0" err="1">
                <a:solidFill>
                  <a:schemeClr val="bg1">
                    <a:lumMod val="85000"/>
                  </a:schemeClr>
                </a:solidFill>
                <a:latin typeface="Arial" pitchFamily="34" charset="0"/>
                <a:cs typeface="Arial" pitchFamily="34" charset="0"/>
              </a:rPr>
              <a:t>Safuan,M.Kom</a:t>
            </a:r>
            <a:endParaRPr lang="en-US" altLang="ko-KR" sz="1600" b="1" dirty="0">
              <a:solidFill>
                <a:schemeClr val="bg1">
                  <a:lumMod val="85000"/>
                </a:schemeClr>
              </a:solidFill>
              <a:latin typeface="Arial" pitchFamily="34" charset="0"/>
              <a:cs typeface="Arial" pitchFamily="34" charset="0"/>
            </a:endParaRPr>
          </a:p>
        </p:txBody>
      </p:sp>
      <p:sp>
        <p:nvSpPr>
          <p:cNvPr id="5" name="TextBox 1"/>
          <p:cNvSpPr txBox="1">
            <a:spLocks noChangeArrowheads="1"/>
          </p:cNvSpPr>
          <p:nvPr/>
        </p:nvSpPr>
        <p:spPr bwMode="auto">
          <a:xfrm>
            <a:off x="3525434" y="2711697"/>
            <a:ext cx="5151021" cy="1323439"/>
          </a:xfrm>
          <a:prstGeom prst="rect">
            <a:avLst/>
          </a:prstGeom>
          <a:noFill/>
          <a:ln w="9525">
            <a:noFill/>
            <a:miter lim="800000"/>
            <a:headEnd/>
            <a:tailEnd/>
          </a:ln>
          <a:effectLst>
            <a:outerShdw blurRad="50800" dist="38100" dir="16200000" rotWithShape="0">
              <a:prstClr val="black">
                <a:alpha val="40000"/>
              </a:prstClr>
            </a:outerShdw>
          </a:effectLst>
        </p:spPr>
        <p:txBody>
          <a:bodyPr wrap="square">
            <a:spAutoFit/>
          </a:bodyPr>
          <a:lstStyle/>
          <a:p>
            <a:pPr algn="r"/>
            <a:r>
              <a:rPr lang="en-US" altLang="ko-KR" sz="4000" b="1" dirty="0">
                <a:solidFill>
                  <a:schemeClr val="bg1"/>
                </a:solidFill>
                <a:latin typeface="Arial" pitchFamily="34" charset="0"/>
                <a:ea typeface="맑은 고딕" pitchFamily="50" charset="-127"/>
                <a:cs typeface="Arial" pitchFamily="34" charset="0"/>
              </a:rPr>
              <a:t>Concern about Cyber Attack</a:t>
            </a:r>
            <a:endParaRPr lang="en-US" altLang="ko-KR" sz="4000" b="1" dirty="0" smtClean="0">
              <a:solidFill>
                <a:schemeClr val="bg1"/>
              </a:solidFill>
              <a:latin typeface="Arial" pitchFamily="34" charset="0"/>
              <a:ea typeface="맑은 고딕" pitchFamily="50" charset="-127"/>
              <a:cs typeface="Arial" pitchFamily="34" charset="0"/>
            </a:endParaRPr>
          </a:p>
        </p:txBody>
      </p:sp>
      <p:sp>
        <p:nvSpPr>
          <p:cNvPr id="7" name="TextBox 6">
            <a:hlinkClick r:id="rId2"/>
          </p:cNvPr>
          <p:cNvSpPr txBox="1"/>
          <p:nvPr/>
        </p:nvSpPr>
        <p:spPr>
          <a:xfrm>
            <a:off x="0" y="4844068"/>
            <a:ext cx="9144000" cy="215444"/>
          </a:xfrm>
          <a:prstGeom prst="rect">
            <a:avLst/>
          </a:prstGeom>
          <a:noFill/>
        </p:spPr>
        <p:txBody>
          <a:bodyPr wrap="square" rtlCol="0">
            <a:spAutoFit/>
          </a:bodyPr>
          <a:lstStyle/>
          <a:p>
            <a:pPr algn="ctr"/>
            <a:r>
              <a:rPr lang="en-US" altLang="ko-KR" sz="800" dirty="0" smtClean="0">
                <a:solidFill>
                  <a:schemeClr val="tx1">
                    <a:lumMod val="65000"/>
                    <a:lumOff val="35000"/>
                  </a:schemeClr>
                </a:solidFill>
                <a:latin typeface="Arial" pitchFamily="34" charset="0"/>
                <a:cs typeface="Arial" pitchFamily="34" charset="0"/>
              </a:rPr>
              <a:t>ALLPPT.com _ Free PowerPoint Templates, Diagrams and Charts</a:t>
            </a:r>
            <a:endParaRPr lang="ko-KR" altLang="en-US" sz="800" dirty="0">
              <a:solidFill>
                <a:schemeClr val="tx1">
                  <a:lumMod val="65000"/>
                  <a:lumOff val="35000"/>
                </a:schemeClr>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6100" y="281175"/>
            <a:ext cx="1169325" cy="1219337"/>
          </a:xfrm>
          <a:prstGeom prst="rect">
            <a:avLst/>
          </a:prstGeom>
          <a:effectLst>
            <a:innerShdw blurRad="114300">
              <a:prstClr val="black"/>
            </a:innerShdw>
          </a:effectLst>
        </p:spPr>
      </p:pic>
    </p:spTree>
    <p:extLst>
      <p:ext uri="{BB962C8B-B14F-4D97-AF65-F5344CB8AC3E}">
        <p14:creationId xmlns:p14="http://schemas.microsoft.com/office/powerpoint/2010/main" val="25916877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050" name="Picture 2"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640" y="1655521"/>
            <a:ext cx="1435396" cy="1429016"/>
          </a:xfrm>
          <a:prstGeom prst="rect">
            <a:avLst/>
          </a:prstGeom>
          <a:noFill/>
          <a:extLst>
            <a:ext uri="{909E8E84-426E-40DD-AFC4-6F175D3DCCD1}">
              <a14:hiddenFill xmlns:a14="http://schemas.microsoft.com/office/drawing/2010/main">
                <a:solidFill>
                  <a:srgbClr val="FFFFFF"/>
                </a:solidFill>
              </a14:hiddenFill>
            </a:ext>
          </a:extLst>
        </p:spPr>
      </p:pic>
      <p:sp>
        <p:nvSpPr>
          <p:cNvPr id="61" name="Rectangle 60">
            <a:extLst>
              <a:ext uri="{FF2B5EF4-FFF2-40B4-BE49-F238E27FC236}">
                <a16:creationId xmlns:a16="http://schemas.microsoft.com/office/drawing/2014/main" id="{4DA17396-AFB2-4C56-91AB-D4A6FACBEBA4}"/>
              </a:ext>
            </a:extLst>
          </p:cNvPr>
          <p:cNvSpPr/>
          <p:nvPr/>
        </p:nvSpPr>
        <p:spPr>
          <a:xfrm>
            <a:off x="601670" y="539023"/>
            <a:ext cx="4086321" cy="507831"/>
          </a:xfrm>
          <a:prstGeom prst="rect">
            <a:avLst/>
          </a:prstGeom>
        </p:spPr>
        <p:txBody>
          <a:bodyPr wrap="square">
            <a:spAutoFit/>
          </a:bodyPr>
          <a:lstStyle/>
          <a:p>
            <a:r>
              <a:rPr lang="en-US" altLang="ko-KR" sz="2700" b="1" dirty="0">
                <a:solidFill>
                  <a:schemeClr val="accent1"/>
                </a:solidFill>
                <a:latin typeface="+mj-lt"/>
                <a:cs typeface="Arial" pitchFamily="34" charset="0"/>
              </a:rPr>
              <a:t>Cyber Attack</a:t>
            </a:r>
            <a:endParaRPr lang="ko-KR" altLang="en-US" sz="2700" b="1" dirty="0">
              <a:solidFill>
                <a:schemeClr val="accent1"/>
              </a:solidFill>
              <a:latin typeface="+mj-lt"/>
              <a:cs typeface="Arial" pitchFamily="34" charset="0"/>
            </a:endParaRPr>
          </a:p>
        </p:txBody>
      </p:sp>
      <p:sp>
        <p:nvSpPr>
          <p:cNvPr id="64" name="TextBox 63">
            <a:extLst>
              <a:ext uri="{FF2B5EF4-FFF2-40B4-BE49-F238E27FC236}">
                <a16:creationId xmlns:a16="http://schemas.microsoft.com/office/drawing/2014/main" id="{544A99A8-013D-4876-BCD8-C1A5AA200579}"/>
              </a:ext>
            </a:extLst>
          </p:cNvPr>
          <p:cNvSpPr txBox="1"/>
          <p:nvPr/>
        </p:nvSpPr>
        <p:spPr>
          <a:xfrm>
            <a:off x="540621" y="1197405"/>
            <a:ext cx="6719019" cy="2769989"/>
          </a:xfrm>
          <a:prstGeom prst="rect">
            <a:avLst/>
          </a:prstGeom>
          <a:noFill/>
        </p:spPr>
        <p:txBody>
          <a:bodyPr wrap="square" lIns="36000" tIns="0" rIns="18000" bIns="0" rtlCol="0">
            <a:spAutoFit/>
          </a:bodyPr>
          <a:lstStyle/>
          <a:p>
            <a:pPr marL="285750" indent="-285750">
              <a:buFont typeface="Wingdings" panose="05000000000000000000" pitchFamily="2" charset="2"/>
              <a:buChar char="§"/>
            </a:pPr>
            <a:r>
              <a:rPr lang="en-US" altLang="ko-KR" sz="2000" dirty="0">
                <a:cs typeface="Arial" pitchFamily="34" charset="0"/>
              </a:rPr>
              <a:t>In computer and computer networks, an </a:t>
            </a:r>
            <a:r>
              <a:rPr lang="en-US" altLang="ko-KR" sz="2000" b="1" dirty="0">
                <a:solidFill>
                  <a:srgbClr val="FF0000"/>
                </a:solidFill>
                <a:cs typeface="Arial" pitchFamily="34" charset="0"/>
              </a:rPr>
              <a:t>attack</a:t>
            </a:r>
            <a:r>
              <a:rPr lang="en-US" altLang="ko-KR" sz="2000" dirty="0">
                <a:cs typeface="Arial" pitchFamily="34" charset="0"/>
              </a:rPr>
              <a:t> is any attempt to expose, alter, disable, destroy, steal or gain unauthorized access to or make unauthorized use of an asset.</a:t>
            </a:r>
          </a:p>
          <a:p>
            <a:pPr marL="285750" indent="-285750">
              <a:buFont typeface="Wingdings" panose="05000000000000000000" pitchFamily="2" charset="2"/>
              <a:buChar char="§"/>
            </a:pPr>
            <a:r>
              <a:rPr lang="en-US" altLang="ko-KR" sz="2000" dirty="0">
                <a:cs typeface="Arial" pitchFamily="34" charset="0"/>
              </a:rPr>
              <a:t>A </a:t>
            </a:r>
            <a:r>
              <a:rPr lang="en-US" altLang="ko-KR" sz="2000" b="1" dirty="0">
                <a:solidFill>
                  <a:srgbClr val="FF0000"/>
                </a:solidFill>
                <a:cs typeface="Arial" pitchFamily="34" charset="0"/>
              </a:rPr>
              <a:t>cyber attack</a:t>
            </a:r>
            <a:r>
              <a:rPr lang="en-US" altLang="ko-KR" sz="2000" dirty="0">
                <a:cs typeface="Arial" pitchFamily="34" charset="0"/>
              </a:rPr>
              <a:t> is any type of offensive maneuver that targets computer information systems, infrastructures, computer networks or personal computer devices.</a:t>
            </a:r>
          </a:p>
          <a:p>
            <a:pPr marL="285750" indent="-285750">
              <a:buFont typeface="Wingdings" panose="05000000000000000000" pitchFamily="2" charset="2"/>
              <a:buChar char="§"/>
            </a:pPr>
            <a:r>
              <a:rPr lang="en-US" altLang="ko-KR" sz="2000" dirty="0">
                <a:cs typeface="Arial" pitchFamily="34" charset="0"/>
              </a:rPr>
              <a:t>An </a:t>
            </a:r>
            <a:r>
              <a:rPr lang="en-US" altLang="ko-KR" sz="2000" b="1" dirty="0">
                <a:solidFill>
                  <a:srgbClr val="FF0000"/>
                </a:solidFill>
                <a:cs typeface="Arial" pitchFamily="34" charset="0"/>
              </a:rPr>
              <a:t>attacker</a:t>
            </a:r>
            <a:r>
              <a:rPr lang="en-US" altLang="ko-KR" sz="2000" dirty="0">
                <a:cs typeface="Arial" pitchFamily="34" charset="0"/>
              </a:rPr>
              <a:t> is a person or process that attempts to access data, functions or other restricted areas of the system without authorization, potentially with malicious intent.</a:t>
            </a:r>
          </a:p>
        </p:txBody>
      </p:sp>
      <p:sp>
        <p:nvSpPr>
          <p:cNvPr id="62" name="Content Placeholder 2"/>
          <p:cNvSpPr txBox="1">
            <a:spLocks/>
          </p:cNvSpPr>
          <p:nvPr/>
        </p:nvSpPr>
        <p:spPr>
          <a:xfrm>
            <a:off x="907080" y="4625776"/>
            <a:ext cx="2290575" cy="30541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i="1" dirty="0" smtClean="0">
                <a:solidFill>
                  <a:schemeClr val="tx1"/>
                </a:solidFill>
              </a:rPr>
              <a:t>Source </a:t>
            </a:r>
            <a:r>
              <a:rPr lang="en-US" sz="1200" i="1" dirty="0">
                <a:solidFill>
                  <a:schemeClr val="tx1"/>
                </a:solidFill>
              </a:rPr>
              <a:t>: </a:t>
            </a:r>
            <a:r>
              <a:rPr lang="en-US" sz="1200" i="1" dirty="0" smtClean="0">
                <a:solidFill>
                  <a:schemeClr val="tx1"/>
                </a:solidFill>
              </a:rPr>
              <a:t>Wikipedia.org</a:t>
            </a:r>
          </a:p>
          <a:p>
            <a:endParaRPr lang="en-US" sz="1200" i="1" dirty="0">
              <a:solidFill>
                <a:schemeClr val="tx1"/>
              </a:solidFill>
            </a:endParaRPr>
          </a:p>
        </p:txBody>
      </p:sp>
    </p:spTree>
    <p:extLst>
      <p:ext uri="{BB962C8B-B14F-4D97-AF65-F5344CB8AC3E}">
        <p14:creationId xmlns:p14="http://schemas.microsoft.com/office/powerpoint/2010/main" val="1178372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3555" y="1502815"/>
            <a:ext cx="8810187" cy="2308100"/>
          </a:xfrm>
          <a:prstGeom prst="rect">
            <a:avLst/>
          </a:prstGeom>
        </p:spPr>
      </p:pic>
      <p:sp>
        <p:nvSpPr>
          <p:cNvPr id="6" name="Content Placeholder 2"/>
          <p:cNvSpPr>
            <a:spLocks noGrp="1"/>
          </p:cNvSpPr>
          <p:nvPr>
            <p:ph idx="1"/>
          </p:nvPr>
        </p:nvSpPr>
        <p:spPr>
          <a:xfrm>
            <a:off x="6709870" y="4174330"/>
            <a:ext cx="1610573" cy="305410"/>
          </a:xfrm>
        </p:spPr>
        <p:txBody>
          <a:bodyPr>
            <a:noAutofit/>
          </a:bodyPr>
          <a:lstStyle/>
          <a:p>
            <a:pPr marL="0" indent="0">
              <a:buNone/>
            </a:pPr>
            <a:r>
              <a:rPr lang="en-US" sz="900" b="1" i="1" dirty="0" smtClean="0">
                <a:solidFill>
                  <a:schemeClr val="tx1"/>
                </a:solidFill>
              </a:rPr>
              <a:t>Source : </a:t>
            </a:r>
            <a:r>
              <a:rPr lang="en-US" sz="900" b="1" i="1" dirty="0">
                <a:solidFill>
                  <a:schemeClr val="tx1"/>
                </a:solidFill>
              </a:rPr>
              <a:t>bmc.com</a:t>
            </a:r>
          </a:p>
        </p:txBody>
      </p:sp>
      <p:sp>
        <p:nvSpPr>
          <p:cNvPr id="7" name="Title 1"/>
          <p:cNvSpPr>
            <a:spLocks noGrp="1"/>
          </p:cNvSpPr>
          <p:nvPr>
            <p:ph type="title"/>
          </p:nvPr>
        </p:nvSpPr>
        <p:spPr>
          <a:xfrm>
            <a:off x="1368086" y="404878"/>
            <a:ext cx="6108200" cy="916230"/>
          </a:xfrm>
        </p:spPr>
        <p:txBody>
          <a:bodyPr>
            <a:normAutofit/>
          </a:bodyPr>
          <a:lstStyle/>
          <a:p>
            <a:pPr algn="ctr"/>
            <a:r>
              <a:rPr lang="en-US" dirty="0" smtClean="0">
                <a:solidFill>
                  <a:schemeClr val="tx1"/>
                </a:solidFill>
              </a:rPr>
              <a:t>Risk on Cyber</a:t>
            </a:r>
            <a:endParaRPr lang="en-US" dirty="0">
              <a:solidFill>
                <a:schemeClr val="tx1"/>
              </a:solidFill>
            </a:endParaRPr>
          </a:p>
        </p:txBody>
      </p:sp>
    </p:spTree>
    <p:extLst>
      <p:ext uri="{BB962C8B-B14F-4D97-AF65-F5344CB8AC3E}">
        <p14:creationId xmlns:p14="http://schemas.microsoft.com/office/powerpoint/2010/main" val="3436225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descr="vulnera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55" y="1269348"/>
            <a:ext cx="8667750" cy="329565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6404460" y="4709620"/>
            <a:ext cx="2290575" cy="30541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i="1" dirty="0">
                <a:solidFill>
                  <a:schemeClr val="tx1"/>
                </a:solidFill>
              </a:rPr>
              <a:t>Source : </a:t>
            </a:r>
            <a:r>
              <a:rPr lang="en-US" sz="1200" i="1" dirty="0" smtClean="0">
                <a:solidFill>
                  <a:schemeClr val="tx1"/>
                </a:solidFill>
              </a:rPr>
              <a:t>www.ictea.com</a:t>
            </a:r>
            <a:endParaRPr lang="en-US" sz="1200" i="1" dirty="0">
              <a:solidFill>
                <a:schemeClr val="tx1"/>
              </a:solidFill>
            </a:endParaRPr>
          </a:p>
        </p:txBody>
      </p:sp>
      <p:sp>
        <p:nvSpPr>
          <p:cNvPr id="5" name="Title 1"/>
          <p:cNvSpPr txBox="1">
            <a:spLocks/>
          </p:cNvSpPr>
          <p:nvPr/>
        </p:nvSpPr>
        <p:spPr>
          <a:xfrm>
            <a:off x="601670" y="281175"/>
            <a:ext cx="7482545" cy="988173"/>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600" kern="1200" baseline="0">
                <a:solidFill>
                  <a:srgbClr val="00B0F0"/>
                </a:solidFill>
                <a:effectLst>
                  <a:outerShdw blurRad="50800" dist="38100" dir="2700000" algn="tl" rotWithShape="0">
                    <a:prstClr val="black">
                      <a:alpha val="40000"/>
                    </a:prstClr>
                  </a:outerShdw>
                </a:effectLst>
                <a:latin typeface="+mj-lt"/>
                <a:ea typeface="+mj-ea"/>
                <a:cs typeface="+mj-cs"/>
              </a:defRPr>
            </a:lvl1pPr>
          </a:lstStyle>
          <a:p>
            <a:pPr algn="ctr"/>
            <a:r>
              <a:rPr lang="en-US" dirty="0" smtClean="0">
                <a:solidFill>
                  <a:schemeClr val="tx1"/>
                </a:solidFill>
              </a:rPr>
              <a:t>OWASP : Relationship </a:t>
            </a:r>
            <a:r>
              <a:rPr lang="en-US" dirty="0">
                <a:solidFill>
                  <a:schemeClr val="tx1"/>
                </a:solidFill>
              </a:rPr>
              <a:t>between </a:t>
            </a:r>
            <a:r>
              <a:rPr lang="en-US" dirty="0" smtClean="0">
                <a:solidFill>
                  <a:schemeClr val="tx1"/>
                </a:solidFill>
              </a:rPr>
              <a:t>Threat Agent </a:t>
            </a:r>
            <a:r>
              <a:rPr lang="en-US" dirty="0">
                <a:solidFill>
                  <a:schemeClr val="tx1"/>
                </a:solidFill>
              </a:rPr>
              <a:t>and </a:t>
            </a:r>
            <a:r>
              <a:rPr lang="en-US" dirty="0" smtClean="0">
                <a:solidFill>
                  <a:schemeClr val="tx1"/>
                </a:solidFill>
              </a:rPr>
              <a:t>Business Impact</a:t>
            </a:r>
            <a:endParaRPr lang="en-US" dirty="0">
              <a:solidFill>
                <a:schemeClr val="tx1"/>
              </a:solidFill>
            </a:endParaRPr>
          </a:p>
        </p:txBody>
      </p:sp>
    </p:spTree>
    <p:extLst>
      <p:ext uri="{BB962C8B-B14F-4D97-AF65-F5344CB8AC3E}">
        <p14:creationId xmlns:p14="http://schemas.microsoft.com/office/powerpoint/2010/main" val="3092739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1670" y="433880"/>
            <a:ext cx="8246070" cy="916230"/>
          </a:xfrm>
        </p:spPr>
        <p:txBody>
          <a:bodyPr>
            <a:normAutofit/>
          </a:bodyPr>
          <a:lstStyle/>
          <a:p>
            <a:r>
              <a:rPr lang="en-US" dirty="0" smtClean="0">
                <a:solidFill>
                  <a:schemeClr val="tx1"/>
                </a:solidFill>
              </a:rPr>
              <a:t>Threat</a:t>
            </a:r>
            <a:endParaRPr lang="en-US" dirty="0">
              <a:solidFill>
                <a:schemeClr val="tx1"/>
              </a:solidFill>
            </a:endParaRPr>
          </a:p>
        </p:txBody>
      </p:sp>
      <p:sp>
        <p:nvSpPr>
          <p:cNvPr id="3" name="Content Placeholder 2"/>
          <p:cNvSpPr>
            <a:spLocks noGrp="1"/>
          </p:cNvSpPr>
          <p:nvPr>
            <p:ph idx="1"/>
          </p:nvPr>
        </p:nvSpPr>
        <p:spPr>
          <a:xfrm>
            <a:off x="1059784" y="2419045"/>
            <a:ext cx="7482545" cy="1985164"/>
          </a:xfrm>
        </p:spPr>
        <p:txBody>
          <a:bodyPr>
            <a:normAutofit fontScale="77500" lnSpcReduction="20000"/>
          </a:bodyPr>
          <a:lstStyle/>
          <a:p>
            <a:pPr fontAlgn="base"/>
            <a:r>
              <a:rPr lang="en-US" b="1" dirty="0" smtClean="0">
                <a:solidFill>
                  <a:srgbClr val="FF0000"/>
                </a:solidFill>
              </a:rPr>
              <a:t>Natural </a:t>
            </a:r>
            <a:r>
              <a:rPr lang="en-US" b="1" dirty="0">
                <a:solidFill>
                  <a:srgbClr val="FF0000"/>
                </a:solidFill>
              </a:rPr>
              <a:t>threats</a:t>
            </a:r>
            <a:r>
              <a:rPr lang="en-US" dirty="0">
                <a:solidFill>
                  <a:schemeClr val="tx1"/>
                </a:solidFill>
              </a:rPr>
              <a:t>, such as floods, hurricanes, or tornadoes</a:t>
            </a:r>
          </a:p>
          <a:p>
            <a:pPr fontAlgn="base"/>
            <a:r>
              <a:rPr lang="en-US" b="1" dirty="0">
                <a:solidFill>
                  <a:srgbClr val="FF0000"/>
                </a:solidFill>
              </a:rPr>
              <a:t>Unintentional threats</a:t>
            </a:r>
            <a:r>
              <a:rPr lang="en-US" dirty="0">
                <a:solidFill>
                  <a:schemeClr val="tx1"/>
                </a:solidFill>
              </a:rPr>
              <a:t>, like an employee mistakenly accessing the wrong information</a:t>
            </a:r>
          </a:p>
          <a:p>
            <a:pPr fontAlgn="base"/>
            <a:r>
              <a:rPr lang="en-US" b="1" dirty="0">
                <a:solidFill>
                  <a:srgbClr val="FF0000"/>
                </a:solidFill>
              </a:rPr>
              <a:t>Intentional threats</a:t>
            </a:r>
            <a:r>
              <a:rPr lang="en-US" dirty="0">
                <a:solidFill>
                  <a:schemeClr val="tx1"/>
                </a:solidFill>
              </a:rPr>
              <a:t>, such as spyware, malware, adware companies, or the actions of a disgruntled employee</a:t>
            </a:r>
          </a:p>
          <a:p>
            <a:endParaRPr lang="en-US" dirty="0">
              <a:solidFill>
                <a:schemeClr val="tx1"/>
              </a:solidFill>
            </a:endParaRPr>
          </a:p>
        </p:txBody>
      </p:sp>
      <p:sp>
        <p:nvSpPr>
          <p:cNvPr id="4" name="Rectangle 3"/>
          <p:cNvSpPr/>
          <p:nvPr/>
        </p:nvSpPr>
        <p:spPr>
          <a:xfrm>
            <a:off x="601670" y="1350110"/>
            <a:ext cx="7787955" cy="830997"/>
          </a:xfrm>
          <a:prstGeom prst="rect">
            <a:avLst/>
          </a:prstGeom>
        </p:spPr>
        <p:txBody>
          <a:bodyPr wrap="square">
            <a:spAutoFit/>
          </a:bodyPr>
          <a:lstStyle/>
          <a:p>
            <a:pPr fontAlgn="base"/>
            <a:r>
              <a:rPr lang="en-US" sz="2400" dirty="0"/>
              <a:t>A threat refers to </a:t>
            </a:r>
            <a:r>
              <a:rPr lang="en-US" sz="2400" b="1" dirty="0">
                <a:solidFill>
                  <a:srgbClr val="FF0000"/>
                </a:solidFill>
              </a:rPr>
              <a:t>a new or newly discovered incident</a:t>
            </a:r>
            <a:r>
              <a:rPr lang="en-US" sz="2400" dirty="0">
                <a:solidFill>
                  <a:srgbClr val="FF0000"/>
                </a:solidFill>
              </a:rPr>
              <a:t> </a:t>
            </a:r>
            <a:r>
              <a:rPr lang="en-US" sz="2400" dirty="0"/>
              <a:t>that has the potential to </a:t>
            </a:r>
            <a:r>
              <a:rPr lang="en-US" sz="2400" b="1" dirty="0">
                <a:solidFill>
                  <a:srgbClr val="FF0000"/>
                </a:solidFill>
              </a:rPr>
              <a:t>harm a system or your company overall</a:t>
            </a:r>
            <a:r>
              <a:rPr lang="en-US" sz="2400" dirty="0"/>
              <a:t>. </a:t>
            </a:r>
          </a:p>
        </p:txBody>
      </p:sp>
    </p:spTree>
    <p:extLst>
      <p:ext uri="{BB962C8B-B14F-4D97-AF65-F5344CB8AC3E}">
        <p14:creationId xmlns:p14="http://schemas.microsoft.com/office/powerpoint/2010/main" val="1446384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8965" y="503319"/>
            <a:ext cx="8246070" cy="916230"/>
          </a:xfrm>
        </p:spPr>
        <p:txBody>
          <a:bodyPr>
            <a:normAutofit/>
          </a:bodyPr>
          <a:lstStyle/>
          <a:p>
            <a:r>
              <a:rPr lang="en-US" dirty="0">
                <a:solidFill>
                  <a:schemeClr val="tx1"/>
                </a:solidFill>
                <a:effectLst/>
              </a:rPr>
              <a:t> </a:t>
            </a:r>
            <a:endParaRPr lang="en-US" dirty="0">
              <a:solidFill>
                <a:schemeClr val="tx1"/>
              </a:solidFill>
            </a:endParaRPr>
          </a:p>
        </p:txBody>
      </p:sp>
      <p:sp>
        <p:nvSpPr>
          <p:cNvPr id="3" name="Content Placeholder 2"/>
          <p:cNvSpPr>
            <a:spLocks noGrp="1"/>
          </p:cNvSpPr>
          <p:nvPr>
            <p:ph idx="1"/>
          </p:nvPr>
        </p:nvSpPr>
        <p:spPr>
          <a:xfrm>
            <a:off x="437607" y="1278167"/>
            <a:ext cx="8246070" cy="3054100"/>
          </a:xfrm>
        </p:spPr>
        <p:txBody>
          <a:bodyPr>
            <a:normAutofit/>
          </a:bodyPr>
          <a:lstStyle/>
          <a:p>
            <a:pPr algn="just"/>
            <a:r>
              <a:rPr lang="en-US" dirty="0">
                <a:solidFill>
                  <a:srgbClr val="FF0000"/>
                </a:solidFill>
              </a:rPr>
              <a:t>A weakness of an asset or group of assets </a:t>
            </a:r>
            <a:r>
              <a:rPr lang="en-US" dirty="0">
                <a:solidFill>
                  <a:schemeClr val="tx1"/>
                </a:solidFill>
              </a:rPr>
              <a:t>that can be exploited by </a:t>
            </a:r>
            <a:r>
              <a:rPr lang="en-US" dirty="0">
                <a:solidFill>
                  <a:srgbClr val="FF0000"/>
                </a:solidFill>
              </a:rPr>
              <a:t>one or more </a:t>
            </a:r>
            <a:r>
              <a:rPr lang="en-US" dirty="0" smtClean="0">
                <a:solidFill>
                  <a:srgbClr val="FF0000"/>
                </a:solidFill>
              </a:rPr>
              <a:t>threats </a:t>
            </a:r>
            <a:r>
              <a:rPr lang="en-US" dirty="0" smtClean="0">
                <a:solidFill>
                  <a:schemeClr val="tx1"/>
                </a:solidFill>
              </a:rPr>
              <a:t>where </a:t>
            </a:r>
            <a:r>
              <a:rPr lang="en-US" dirty="0">
                <a:solidFill>
                  <a:schemeClr val="tx1"/>
                </a:solidFill>
              </a:rPr>
              <a:t>an asset is anything that can has </a:t>
            </a:r>
            <a:r>
              <a:rPr lang="en-US" dirty="0">
                <a:solidFill>
                  <a:srgbClr val="FF0000"/>
                </a:solidFill>
              </a:rPr>
              <a:t>value</a:t>
            </a:r>
            <a:r>
              <a:rPr lang="en-US" dirty="0">
                <a:solidFill>
                  <a:schemeClr val="tx1"/>
                </a:solidFill>
              </a:rPr>
              <a:t> to the organization, its business operations and their continuity, including information resources that support the organization's mission</a:t>
            </a:r>
          </a:p>
        </p:txBody>
      </p:sp>
      <p:sp>
        <p:nvSpPr>
          <p:cNvPr id="4" name="Content Placeholder 2"/>
          <p:cNvSpPr txBox="1">
            <a:spLocks/>
          </p:cNvSpPr>
          <p:nvPr/>
        </p:nvSpPr>
        <p:spPr>
          <a:xfrm>
            <a:off x="6404460" y="4709620"/>
            <a:ext cx="2290575" cy="30541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i="1" dirty="0">
                <a:solidFill>
                  <a:schemeClr val="tx1"/>
                </a:solidFill>
              </a:rPr>
              <a:t>Source : ISO 27005</a:t>
            </a:r>
          </a:p>
        </p:txBody>
      </p:sp>
      <p:sp>
        <p:nvSpPr>
          <p:cNvPr id="7" name="Title 1"/>
          <p:cNvSpPr txBox="1">
            <a:spLocks/>
          </p:cNvSpPr>
          <p:nvPr/>
        </p:nvSpPr>
        <p:spPr>
          <a:xfrm>
            <a:off x="469505" y="514642"/>
            <a:ext cx="7482545" cy="916230"/>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3600" kern="1200" baseline="0">
                <a:solidFill>
                  <a:srgbClr val="00B0F0"/>
                </a:solidFill>
                <a:effectLst>
                  <a:outerShdw blurRad="50800" dist="38100" dir="2700000" algn="tl" rotWithShape="0">
                    <a:prstClr val="black">
                      <a:alpha val="40000"/>
                    </a:prstClr>
                  </a:outerShdw>
                </a:effectLst>
                <a:latin typeface="+mj-lt"/>
                <a:ea typeface="+mj-ea"/>
                <a:cs typeface="+mj-cs"/>
              </a:defRPr>
            </a:lvl1pPr>
          </a:lstStyle>
          <a:p>
            <a:r>
              <a:rPr lang="en-US" dirty="0">
                <a:solidFill>
                  <a:schemeClr val="tx1"/>
                </a:solidFill>
              </a:rPr>
              <a:t>Vulnerability</a:t>
            </a:r>
            <a:r>
              <a:rPr lang="en-US" dirty="0" smtClean="0">
                <a:solidFill>
                  <a:schemeClr val="tx1"/>
                </a:solidFill>
              </a:rPr>
              <a:t/>
            </a:r>
            <a:br>
              <a:rPr lang="en-US" dirty="0" smtClean="0">
                <a:solidFill>
                  <a:schemeClr val="tx1"/>
                </a:solidFill>
              </a:rPr>
            </a:br>
            <a:endParaRPr lang="en-US" dirty="0">
              <a:solidFill>
                <a:schemeClr val="tx1"/>
              </a:solidFill>
            </a:endParaRPr>
          </a:p>
        </p:txBody>
      </p:sp>
    </p:spTree>
    <p:extLst>
      <p:ext uri="{BB962C8B-B14F-4D97-AF65-F5344CB8AC3E}">
        <p14:creationId xmlns:p14="http://schemas.microsoft.com/office/powerpoint/2010/main" val="337222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430" y="862403"/>
            <a:ext cx="8246070" cy="3054100"/>
          </a:xfrm>
        </p:spPr>
        <p:txBody>
          <a:bodyPr>
            <a:noAutofit/>
          </a:bodyPr>
          <a:lstStyle/>
          <a:p>
            <a:pPr marL="514350" indent="-514350" algn="just">
              <a:buFont typeface="+mj-lt"/>
              <a:buAutoNum type="arabicPeriod"/>
            </a:pPr>
            <a:r>
              <a:rPr lang="en-US" sz="2000" dirty="0" smtClean="0">
                <a:solidFill>
                  <a:schemeClr val="tx1"/>
                </a:solidFill>
              </a:rPr>
              <a:t>In </a:t>
            </a:r>
            <a:r>
              <a:rPr lang="en-US" sz="2000" dirty="0">
                <a:solidFill>
                  <a:schemeClr val="tx1"/>
                </a:solidFill>
              </a:rPr>
              <a:t>computer security, </a:t>
            </a:r>
            <a:r>
              <a:rPr lang="en-US" sz="2000" dirty="0">
                <a:solidFill>
                  <a:srgbClr val="FF0000"/>
                </a:solidFill>
              </a:rPr>
              <a:t>a weakness in automated systems security procedures, administrative controls, Internet controls</a:t>
            </a:r>
            <a:r>
              <a:rPr lang="en-US" sz="2000" dirty="0">
                <a:solidFill>
                  <a:schemeClr val="tx1"/>
                </a:solidFill>
              </a:rPr>
              <a:t>, etc., that could be exploited by a threat to </a:t>
            </a:r>
            <a:r>
              <a:rPr lang="en-US" sz="2000" dirty="0">
                <a:solidFill>
                  <a:srgbClr val="FF0000"/>
                </a:solidFill>
              </a:rPr>
              <a:t>gain unauthorized access to information</a:t>
            </a:r>
            <a:r>
              <a:rPr lang="en-US" sz="2000" dirty="0">
                <a:solidFill>
                  <a:schemeClr val="tx1"/>
                </a:solidFill>
              </a:rPr>
              <a:t> or to </a:t>
            </a:r>
            <a:r>
              <a:rPr lang="en-US" sz="2000" dirty="0">
                <a:solidFill>
                  <a:srgbClr val="FF0000"/>
                </a:solidFill>
              </a:rPr>
              <a:t>disrupt critical processing</a:t>
            </a:r>
            <a:r>
              <a:rPr lang="en-US" sz="2000" dirty="0">
                <a:solidFill>
                  <a:schemeClr val="tx1"/>
                </a:solidFill>
              </a:rPr>
              <a:t>. </a:t>
            </a:r>
            <a:endParaRPr lang="en-US" sz="2000" dirty="0" smtClean="0">
              <a:solidFill>
                <a:schemeClr val="tx1"/>
              </a:solidFill>
            </a:endParaRPr>
          </a:p>
          <a:p>
            <a:pPr marL="514350" indent="-514350" algn="just">
              <a:buFont typeface="+mj-lt"/>
              <a:buAutoNum type="arabicPeriod"/>
            </a:pPr>
            <a:r>
              <a:rPr lang="en-US" sz="2000" dirty="0" smtClean="0">
                <a:solidFill>
                  <a:schemeClr val="tx1"/>
                </a:solidFill>
              </a:rPr>
              <a:t>In </a:t>
            </a:r>
            <a:r>
              <a:rPr lang="en-US" sz="2000" dirty="0">
                <a:solidFill>
                  <a:schemeClr val="tx1"/>
                </a:solidFill>
              </a:rPr>
              <a:t>computer security, </a:t>
            </a:r>
            <a:r>
              <a:rPr lang="en-US" sz="2000" dirty="0">
                <a:solidFill>
                  <a:srgbClr val="FF0000"/>
                </a:solidFill>
              </a:rPr>
              <a:t>a weakness in the physical layout, organization, procedures, personnel, management, administration, hardware or </a:t>
            </a:r>
            <a:r>
              <a:rPr lang="en-US" sz="2000" dirty="0" smtClean="0">
                <a:solidFill>
                  <a:srgbClr val="FF0000"/>
                </a:solidFill>
              </a:rPr>
              <a:t>software</a:t>
            </a:r>
            <a:r>
              <a:rPr lang="en-US" sz="2000" dirty="0" smtClean="0">
                <a:solidFill>
                  <a:schemeClr val="tx1"/>
                </a:solidFill>
              </a:rPr>
              <a:t> that </a:t>
            </a:r>
            <a:r>
              <a:rPr lang="en-US" sz="2000" dirty="0">
                <a:solidFill>
                  <a:schemeClr val="tx1"/>
                </a:solidFill>
              </a:rPr>
              <a:t>may be exploited to cause </a:t>
            </a:r>
            <a:r>
              <a:rPr lang="en-US" sz="2000" dirty="0">
                <a:solidFill>
                  <a:srgbClr val="FF0000"/>
                </a:solidFill>
              </a:rPr>
              <a:t>harm to the ADP system or activity</a:t>
            </a:r>
            <a:r>
              <a:rPr lang="en-US" sz="2000" dirty="0">
                <a:solidFill>
                  <a:schemeClr val="tx1"/>
                </a:solidFill>
              </a:rPr>
              <a:t>. </a:t>
            </a:r>
            <a:endParaRPr lang="en-US" sz="2000" dirty="0" smtClean="0">
              <a:solidFill>
                <a:schemeClr val="tx1"/>
              </a:solidFill>
            </a:endParaRPr>
          </a:p>
          <a:p>
            <a:pPr marL="514350" indent="-514350" algn="just">
              <a:buFont typeface="+mj-lt"/>
              <a:buAutoNum type="arabicPeriod"/>
            </a:pPr>
            <a:r>
              <a:rPr lang="en-US" sz="2000" dirty="0" smtClean="0">
                <a:solidFill>
                  <a:schemeClr val="tx1"/>
                </a:solidFill>
              </a:rPr>
              <a:t>In </a:t>
            </a:r>
            <a:r>
              <a:rPr lang="en-US" sz="2000" dirty="0">
                <a:solidFill>
                  <a:schemeClr val="tx1"/>
                </a:solidFill>
              </a:rPr>
              <a:t>computer security, </a:t>
            </a:r>
            <a:r>
              <a:rPr lang="en-US" sz="2000" dirty="0">
                <a:solidFill>
                  <a:srgbClr val="FF0000"/>
                </a:solidFill>
              </a:rPr>
              <a:t>any weakness or flaw existing in a system</a:t>
            </a:r>
            <a:r>
              <a:rPr lang="en-US" sz="2000" dirty="0">
                <a:solidFill>
                  <a:schemeClr val="tx1"/>
                </a:solidFill>
              </a:rPr>
              <a:t>. The attack or harmful event, or the opportunity available to a threat agent to mount that attack.</a:t>
            </a:r>
          </a:p>
        </p:txBody>
      </p:sp>
      <p:sp>
        <p:nvSpPr>
          <p:cNvPr id="4" name="Content Placeholder 2"/>
          <p:cNvSpPr txBox="1">
            <a:spLocks/>
          </p:cNvSpPr>
          <p:nvPr/>
        </p:nvSpPr>
        <p:spPr>
          <a:xfrm>
            <a:off x="3503065" y="4709620"/>
            <a:ext cx="5039265" cy="305410"/>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en-US" sz="1200" i="1" dirty="0">
                <a:solidFill>
                  <a:schemeClr val="tx1"/>
                </a:solidFill>
              </a:rPr>
              <a:t>Source : Data and Computer Security: Dictionary of standards concepts and terms, authors Dennis Longley and Michael </a:t>
            </a:r>
            <a:r>
              <a:rPr lang="en-US" sz="1200" i="1" dirty="0" err="1">
                <a:solidFill>
                  <a:schemeClr val="tx1"/>
                </a:solidFill>
              </a:rPr>
              <a:t>Shain</a:t>
            </a:r>
            <a:r>
              <a:rPr lang="en-US" sz="1200" i="1" dirty="0">
                <a:solidFill>
                  <a:schemeClr val="tx1"/>
                </a:solidFill>
              </a:rPr>
              <a:t>, Stockton Press</a:t>
            </a:r>
          </a:p>
        </p:txBody>
      </p:sp>
      <p:sp>
        <p:nvSpPr>
          <p:cNvPr id="6" name="Title 1"/>
          <p:cNvSpPr txBox="1">
            <a:spLocks/>
          </p:cNvSpPr>
          <p:nvPr/>
        </p:nvSpPr>
        <p:spPr>
          <a:xfrm>
            <a:off x="296260" y="281175"/>
            <a:ext cx="7482545" cy="916230"/>
          </a:xfrm>
          <a:prstGeom prst="rect">
            <a:avLst/>
          </a:prstGeom>
        </p:spPr>
        <p:txBody>
          <a:bodyPr vert="horz" lIns="91440" tIns="45720" rIns="91440" bIns="45720" rtlCol="0" anchor="ctr">
            <a:normAutofit fontScale="90000" lnSpcReduction="20000"/>
          </a:bodyPr>
          <a:lstStyle>
            <a:lvl1pPr algn="l" defTabSz="914400" rtl="0" eaLnBrk="1" latinLnBrk="0" hangingPunct="1">
              <a:spcBef>
                <a:spcPct val="0"/>
              </a:spcBef>
              <a:buNone/>
              <a:defRPr sz="3600" kern="1200" baseline="0">
                <a:solidFill>
                  <a:srgbClr val="00B0F0"/>
                </a:solidFill>
                <a:effectLst>
                  <a:outerShdw blurRad="50800" dist="38100" dir="2700000" algn="tl" rotWithShape="0">
                    <a:prstClr val="black">
                      <a:alpha val="40000"/>
                    </a:prstClr>
                  </a:outerShdw>
                </a:effectLst>
                <a:latin typeface="+mj-lt"/>
                <a:ea typeface="+mj-ea"/>
                <a:cs typeface="+mj-cs"/>
              </a:defRPr>
            </a:lvl1pPr>
          </a:lstStyle>
          <a:p>
            <a:r>
              <a:rPr lang="en-US" dirty="0">
                <a:solidFill>
                  <a:schemeClr val="tx1"/>
                </a:solidFill>
              </a:rPr>
              <a:t>Vulnerability</a:t>
            </a:r>
            <a:r>
              <a:rPr lang="en-US" dirty="0" smtClean="0">
                <a:solidFill>
                  <a:schemeClr val="tx1"/>
                </a:solidFill>
              </a:rPr>
              <a:t/>
            </a:r>
            <a:br>
              <a:rPr lang="en-US" dirty="0" smtClean="0">
                <a:solidFill>
                  <a:schemeClr val="tx1"/>
                </a:solidFill>
              </a:rPr>
            </a:br>
            <a:endParaRPr lang="en-US" dirty="0">
              <a:solidFill>
                <a:schemeClr val="tx1"/>
              </a:solidFill>
            </a:endParaRPr>
          </a:p>
        </p:txBody>
      </p:sp>
    </p:spTree>
    <p:extLst>
      <p:ext uri="{BB962C8B-B14F-4D97-AF65-F5344CB8AC3E}">
        <p14:creationId xmlns:p14="http://schemas.microsoft.com/office/powerpoint/2010/main" val="260566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4" name="Rectangle 23"/>
          <p:cNvSpPr/>
          <p:nvPr/>
        </p:nvSpPr>
        <p:spPr>
          <a:xfrm>
            <a:off x="4872859" y="2000387"/>
            <a:ext cx="3705951" cy="360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5" name="Rectangle 24"/>
          <p:cNvSpPr/>
          <p:nvPr/>
        </p:nvSpPr>
        <p:spPr>
          <a:xfrm>
            <a:off x="4872859" y="2738677"/>
            <a:ext cx="3705951" cy="360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Rectangle 25"/>
          <p:cNvSpPr/>
          <p:nvPr/>
        </p:nvSpPr>
        <p:spPr>
          <a:xfrm>
            <a:off x="4872859" y="3476967"/>
            <a:ext cx="3705951" cy="360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4" name="Group 3"/>
          <p:cNvGrpSpPr/>
          <p:nvPr/>
        </p:nvGrpSpPr>
        <p:grpSpPr>
          <a:xfrm>
            <a:off x="4276045" y="1197405"/>
            <a:ext cx="604344" cy="3486705"/>
            <a:chOff x="4276045" y="1891296"/>
            <a:chExt cx="604344" cy="2792814"/>
          </a:xfrm>
        </p:grpSpPr>
        <p:sp>
          <p:nvSpPr>
            <p:cNvPr id="6" name="Rectangle 8"/>
            <p:cNvSpPr/>
            <p:nvPr/>
          </p:nvSpPr>
          <p:spPr>
            <a:xfrm rot="36931">
              <a:off x="4276045" y="3801165"/>
              <a:ext cx="592195" cy="863021"/>
            </a:xfrm>
            <a:custGeom>
              <a:avLst/>
              <a:gdLst/>
              <a:ahLst/>
              <a:cxnLst/>
              <a:rect l="l" t="t" r="r" b="b"/>
              <a:pathLst>
                <a:path w="1802378" h="1800199">
                  <a:moveTo>
                    <a:pt x="0" y="0"/>
                  </a:moveTo>
                  <a:lnTo>
                    <a:pt x="1802378" y="0"/>
                  </a:lnTo>
                  <a:lnTo>
                    <a:pt x="1802378" y="289727"/>
                  </a:lnTo>
                  <a:lnTo>
                    <a:pt x="1801366" y="289727"/>
                  </a:lnTo>
                  <a:lnTo>
                    <a:pt x="901188" y="1800199"/>
                  </a:lnTo>
                  <a:lnTo>
                    <a:pt x="1012" y="289727"/>
                  </a:lnTo>
                  <a:lnTo>
                    <a:pt x="0" y="289727"/>
                  </a:lnTo>
                  <a:lnTo>
                    <a:pt x="0" y="288030"/>
                  </a:lnTo>
                  <a:close/>
                </a:path>
              </a:pathLst>
            </a:custGeom>
            <a:gradFill>
              <a:gsLst>
                <a:gs pos="0">
                  <a:schemeClr val="accent2">
                    <a:lumMod val="70000"/>
                    <a:lumOff val="30000"/>
                  </a:schemeClr>
                </a:gs>
                <a:gs pos="100000">
                  <a:schemeClr val="accent2">
                    <a:lumMod val="70000"/>
                    <a:lumOff val="3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Rectangle 8"/>
            <p:cNvSpPr/>
            <p:nvPr/>
          </p:nvSpPr>
          <p:spPr>
            <a:xfrm>
              <a:off x="4468857" y="3793500"/>
              <a:ext cx="200342" cy="872829"/>
            </a:xfrm>
            <a:custGeom>
              <a:avLst/>
              <a:gdLst>
                <a:gd name="connsiteX0" fmla="*/ 0 w 1359043"/>
                <a:gd name="connsiteY0" fmla="*/ 0 h 1813992"/>
                <a:gd name="connsiteX1" fmla="*/ 1359043 w 1359043"/>
                <a:gd name="connsiteY1" fmla="*/ 0 h 1813992"/>
                <a:gd name="connsiteX2" fmla="*/ 1359043 w 1359043"/>
                <a:gd name="connsiteY2" fmla="*/ 212596 h 1813992"/>
                <a:gd name="connsiteX3" fmla="*/ 806822 w 1359043"/>
                <a:gd name="connsiteY3" fmla="*/ 1813992 h 1813992"/>
                <a:gd name="connsiteX4" fmla="*/ 1012 w 1359043"/>
                <a:gd name="connsiteY4" fmla="*/ 289727 h 1813992"/>
                <a:gd name="connsiteX5" fmla="*/ 0 w 1359043"/>
                <a:gd name="connsiteY5" fmla="*/ 289727 h 1813992"/>
                <a:gd name="connsiteX6" fmla="*/ 0 w 1359043"/>
                <a:gd name="connsiteY6" fmla="*/ 288030 h 1813992"/>
                <a:gd name="connsiteX7" fmla="*/ 0 w 1359043"/>
                <a:gd name="connsiteY7" fmla="*/ 0 h 1813992"/>
                <a:gd name="connsiteX0" fmla="*/ 0 w 1359043"/>
                <a:gd name="connsiteY0" fmla="*/ 0 h 1820658"/>
                <a:gd name="connsiteX1" fmla="*/ 1359043 w 1359043"/>
                <a:gd name="connsiteY1" fmla="*/ 0 h 1820658"/>
                <a:gd name="connsiteX2" fmla="*/ 1359043 w 1359043"/>
                <a:gd name="connsiteY2" fmla="*/ 212596 h 1820658"/>
                <a:gd name="connsiteX3" fmla="*/ 720119 w 1359043"/>
                <a:gd name="connsiteY3" fmla="*/ 1820658 h 1820658"/>
                <a:gd name="connsiteX4" fmla="*/ 1012 w 1359043"/>
                <a:gd name="connsiteY4" fmla="*/ 289727 h 1820658"/>
                <a:gd name="connsiteX5" fmla="*/ 0 w 1359043"/>
                <a:gd name="connsiteY5" fmla="*/ 289727 h 1820658"/>
                <a:gd name="connsiteX6" fmla="*/ 0 w 1359043"/>
                <a:gd name="connsiteY6" fmla="*/ 288030 h 1820658"/>
                <a:gd name="connsiteX7" fmla="*/ 0 w 1359043"/>
                <a:gd name="connsiteY7" fmla="*/ 0 h 182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9043" h="1820658">
                  <a:moveTo>
                    <a:pt x="0" y="0"/>
                  </a:moveTo>
                  <a:lnTo>
                    <a:pt x="1359043" y="0"/>
                  </a:lnTo>
                  <a:lnTo>
                    <a:pt x="1359043" y="212596"/>
                  </a:lnTo>
                  <a:lnTo>
                    <a:pt x="720119" y="1820658"/>
                  </a:lnTo>
                  <a:lnTo>
                    <a:pt x="1012" y="289727"/>
                  </a:lnTo>
                  <a:lnTo>
                    <a:pt x="0" y="289727"/>
                  </a:lnTo>
                  <a:lnTo>
                    <a:pt x="0" y="288030"/>
                  </a:lnTo>
                  <a:lnTo>
                    <a:pt x="0" y="0"/>
                  </a:lnTo>
                  <a:close/>
                </a:path>
              </a:pathLst>
            </a:custGeom>
            <a:gradFill>
              <a:gsLst>
                <a:gs pos="0">
                  <a:schemeClr val="accent2">
                    <a:lumMod val="50000"/>
                    <a:lumOff val="50000"/>
                  </a:schemeClr>
                </a:gs>
                <a:gs pos="100000">
                  <a:schemeClr val="accent2">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2"/>
            <p:cNvSpPr/>
            <p:nvPr/>
          </p:nvSpPr>
          <p:spPr>
            <a:xfrm>
              <a:off x="4291066" y="1891296"/>
              <a:ext cx="196906" cy="2011393"/>
            </a:xfrm>
            <a:custGeom>
              <a:avLst/>
              <a:gdLst/>
              <a:ahLst/>
              <a:cxnLst/>
              <a:rect l="l" t="t" r="r" b="b"/>
              <a:pathLst>
                <a:path w="196906" h="2011393">
                  <a:moveTo>
                    <a:pt x="0" y="0"/>
                  </a:moveTo>
                  <a:lnTo>
                    <a:pt x="99616" y="0"/>
                  </a:lnTo>
                  <a:lnTo>
                    <a:pt x="196906" y="63491"/>
                  </a:lnTo>
                  <a:lnTo>
                    <a:pt x="196906" y="2011393"/>
                  </a:lnTo>
                  <a:lnTo>
                    <a:pt x="193201" y="2011393"/>
                  </a:lnTo>
                  <a:cubicBezTo>
                    <a:pt x="183184" y="1954476"/>
                    <a:pt x="144512" y="1912472"/>
                    <a:pt x="98453" y="1912472"/>
                  </a:cubicBezTo>
                  <a:cubicBezTo>
                    <a:pt x="52394" y="1912472"/>
                    <a:pt x="13723" y="1954476"/>
                    <a:pt x="3706" y="2011393"/>
                  </a:cubicBezTo>
                  <a:lnTo>
                    <a:pt x="0" y="2011393"/>
                  </a:lnTo>
                  <a:close/>
                </a:path>
              </a:pathLst>
            </a:custGeom>
            <a:gradFill>
              <a:gsLst>
                <a:gs pos="0">
                  <a:schemeClr val="accent1">
                    <a:lumMod val="30000"/>
                    <a:lumOff val="70000"/>
                  </a:schemeClr>
                </a:gs>
                <a:gs pos="100000">
                  <a:schemeClr val="accent1">
                    <a:lumMod val="30000"/>
                    <a:lumOff val="7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2"/>
            <p:cNvSpPr/>
            <p:nvPr/>
          </p:nvSpPr>
          <p:spPr>
            <a:xfrm>
              <a:off x="4486591" y="1953886"/>
              <a:ext cx="196906" cy="1950905"/>
            </a:xfrm>
            <a:custGeom>
              <a:avLst/>
              <a:gdLst/>
              <a:ahLst/>
              <a:cxnLst/>
              <a:rect l="l" t="t" r="r" b="b"/>
              <a:pathLst>
                <a:path w="196906" h="1950905">
                  <a:moveTo>
                    <a:pt x="0" y="0"/>
                  </a:moveTo>
                  <a:lnTo>
                    <a:pt x="101941" y="66527"/>
                  </a:lnTo>
                  <a:lnTo>
                    <a:pt x="196906" y="4552"/>
                  </a:lnTo>
                  <a:lnTo>
                    <a:pt x="196906" y="1950905"/>
                  </a:lnTo>
                  <a:lnTo>
                    <a:pt x="193201" y="1950905"/>
                  </a:lnTo>
                  <a:cubicBezTo>
                    <a:pt x="183184" y="1893988"/>
                    <a:pt x="144512" y="1851984"/>
                    <a:pt x="98453" y="1851984"/>
                  </a:cubicBezTo>
                  <a:cubicBezTo>
                    <a:pt x="52394" y="1851984"/>
                    <a:pt x="13723" y="1893988"/>
                    <a:pt x="3706" y="1950905"/>
                  </a:cubicBezTo>
                  <a:lnTo>
                    <a:pt x="0" y="1950905"/>
                  </a:lnTo>
                  <a:close/>
                </a:path>
              </a:pathLst>
            </a:custGeom>
            <a:gradFill>
              <a:gsLst>
                <a:gs pos="0">
                  <a:schemeClr val="accent1">
                    <a:lumMod val="50000"/>
                    <a:lumOff val="50000"/>
                  </a:schemeClr>
                </a:gs>
                <a:gs pos="100000">
                  <a:schemeClr val="accent1">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2"/>
            <p:cNvSpPr/>
            <p:nvPr/>
          </p:nvSpPr>
          <p:spPr>
            <a:xfrm>
              <a:off x="4683483" y="1895514"/>
              <a:ext cx="196906" cy="2011393"/>
            </a:xfrm>
            <a:custGeom>
              <a:avLst/>
              <a:gdLst/>
              <a:ahLst/>
              <a:cxnLst/>
              <a:rect l="l" t="t" r="r" b="b"/>
              <a:pathLst>
                <a:path w="196906" h="2011393">
                  <a:moveTo>
                    <a:pt x="96435" y="0"/>
                  </a:moveTo>
                  <a:lnTo>
                    <a:pt x="196906" y="0"/>
                  </a:lnTo>
                  <a:lnTo>
                    <a:pt x="196906" y="2011393"/>
                  </a:lnTo>
                  <a:lnTo>
                    <a:pt x="193201" y="2011393"/>
                  </a:lnTo>
                  <a:cubicBezTo>
                    <a:pt x="183184" y="1954476"/>
                    <a:pt x="144512" y="1912472"/>
                    <a:pt x="98453" y="1912472"/>
                  </a:cubicBezTo>
                  <a:cubicBezTo>
                    <a:pt x="52394" y="1912472"/>
                    <a:pt x="13723" y="1954476"/>
                    <a:pt x="3706" y="2011393"/>
                  </a:cubicBezTo>
                  <a:lnTo>
                    <a:pt x="0" y="2011393"/>
                  </a:lnTo>
                  <a:lnTo>
                    <a:pt x="0" y="6293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Isosceles Triangle 10"/>
            <p:cNvSpPr/>
            <p:nvPr/>
          </p:nvSpPr>
          <p:spPr>
            <a:xfrm rot="10800000">
              <a:off x="4468813" y="4423239"/>
              <a:ext cx="196906" cy="26087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20" name="Rectangle 19"/>
          <p:cNvSpPr/>
          <p:nvPr/>
        </p:nvSpPr>
        <p:spPr>
          <a:xfrm>
            <a:off x="683568" y="2013823"/>
            <a:ext cx="3705951" cy="360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2" name="Rectangle 21"/>
          <p:cNvSpPr/>
          <p:nvPr/>
        </p:nvSpPr>
        <p:spPr>
          <a:xfrm>
            <a:off x="683568" y="2752113"/>
            <a:ext cx="3705951" cy="360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3" name="Rectangle 22"/>
          <p:cNvSpPr/>
          <p:nvPr/>
        </p:nvSpPr>
        <p:spPr>
          <a:xfrm>
            <a:off x="683568" y="3490403"/>
            <a:ext cx="3705951" cy="360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7" name="TextBox 26"/>
          <p:cNvSpPr txBox="1"/>
          <p:nvPr/>
        </p:nvSpPr>
        <p:spPr>
          <a:xfrm>
            <a:off x="5081675" y="2026498"/>
            <a:ext cx="2371794" cy="307777"/>
          </a:xfrm>
          <a:prstGeom prst="rect">
            <a:avLst/>
          </a:prstGeom>
          <a:noFill/>
        </p:spPr>
        <p:txBody>
          <a:bodyPr wrap="square" rtlCol="0">
            <a:spAutoFit/>
          </a:bodyPr>
          <a:lstStyle/>
          <a:p>
            <a:r>
              <a:rPr lang="en-US" altLang="ko-KR" sz="1400" b="1" dirty="0" err="1" smtClean="0">
                <a:solidFill>
                  <a:schemeClr val="bg1"/>
                </a:solidFill>
                <a:cs typeface="Arial" pitchFamily="34" charset="0"/>
              </a:rPr>
              <a:t>Personel</a:t>
            </a:r>
            <a:endParaRPr lang="ko-KR" altLang="en-US" sz="1400" b="1" dirty="0">
              <a:solidFill>
                <a:schemeClr val="bg1"/>
              </a:solidFill>
              <a:cs typeface="Arial" pitchFamily="34" charset="0"/>
            </a:endParaRPr>
          </a:p>
        </p:txBody>
      </p:sp>
      <p:sp>
        <p:nvSpPr>
          <p:cNvPr id="28" name="TextBox 27"/>
          <p:cNvSpPr txBox="1"/>
          <p:nvPr/>
        </p:nvSpPr>
        <p:spPr>
          <a:xfrm>
            <a:off x="5081675" y="2743103"/>
            <a:ext cx="2371794" cy="307777"/>
          </a:xfrm>
          <a:prstGeom prst="rect">
            <a:avLst/>
          </a:prstGeom>
          <a:noFill/>
        </p:spPr>
        <p:txBody>
          <a:bodyPr wrap="square" rtlCol="0">
            <a:spAutoFit/>
          </a:bodyPr>
          <a:lstStyle/>
          <a:p>
            <a:r>
              <a:rPr lang="en-US" altLang="ko-KR" sz="1400" b="1" dirty="0" smtClean="0">
                <a:solidFill>
                  <a:schemeClr val="bg1"/>
                </a:solidFill>
                <a:cs typeface="Arial" pitchFamily="34" charset="0"/>
              </a:rPr>
              <a:t>Site</a:t>
            </a:r>
            <a:endParaRPr lang="ko-KR" altLang="en-US" sz="1400" b="1" dirty="0">
              <a:solidFill>
                <a:schemeClr val="bg1"/>
              </a:solidFill>
              <a:cs typeface="Arial" pitchFamily="34" charset="0"/>
            </a:endParaRPr>
          </a:p>
        </p:txBody>
      </p:sp>
      <p:sp>
        <p:nvSpPr>
          <p:cNvPr id="29" name="TextBox 28"/>
          <p:cNvSpPr txBox="1"/>
          <p:nvPr/>
        </p:nvSpPr>
        <p:spPr>
          <a:xfrm>
            <a:off x="5081675" y="3523624"/>
            <a:ext cx="2371794" cy="307777"/>
          </a:xfrm>
          <a:prstGeom prst="rect">
            <a:avLst/>
          </a:prstGeom>
          <a:noFill/>
        </p:spPr>
        <p:txBody>
          <a:bodyPr wrap="square" rtlCol="0">
            <a:spAutoFit/>
          </a:bodyPr>
          <a:lstStyle/>
          <a:p>
            <a:r>
              <a:rPr lang="en-US" altLang="ko-KR" sz="1400" b="1" dirty="0" smtClean="0">
                <a:solidFill>
                  <a:schemeClr val="bg1"/>
                </a:solidFill>
                <a:cs typeface="Arial" pitchFamily="34" charset="0"/>
              </a:rPr>
              <a:t>Organizational</a:t>
            </a:r>
            <a:endParaRPr lang="ko-KR" altLang="en-US" sz="1400" b="1" dirty="0">
              <a:solidFill>
                <a:schemeClr val="bg1"/>
              </a:solidFill>
              <a:cs typeface="Arial" pitchFamily="34" charset="0"/>
            </a:endParaRPr>
          </a:p>
        </p:txBody>
      </p:sp>
      <p:sp>
        <p:nvSpPr>
          <p:cNvPr id="30" name="TextBox 29"/>
          <p:cNvSpPr txBox="1"/>
          <p:nvPr/>
        </p:nvSpPr>
        <p:spPr>
          <a:xfrm>
            <a:off x="1691680" y="2045722"/>
            <a:ext cx="2371794" cy="307777"/>
          </a:xfrm>
          <a:prstGeom prst="rect">
            <a:avLst/>
          </a:prstGeom>
          <a:noFill/>
        </p:spPr>
        <p:txBody>
          <a:bodyPr wrap="square" rtlCol="0">
            <a:spAutoFit/>
          </a:bodyPr>
          <a:lstStyle/>
          <a:p>
            <a:pPr algn="r"/>
            <a:r>
              <a:rPr lang="en-US" altLang="ko-KR" sz="1400" b="1" dirty="0" smtClean="0">
                <a:solidFill>
                  <a:schemeClr val="bg1"/>
                </a:solidFill>
                <a:cs typeface="Arial" pitchFamily="34" charset="0"/>
              </a:rPr>
              <a:t>Hardware</a:t>
            </a:r>
            <a:endParaRPr lang="ko-KR" altLang="en-US" sz="1400" b="1" dirty="0">
              <a:solidFill>
                <a:schemeClr val="bg1"/>
              </a:solidFill>
              <a:cs typeface="Arial" pitchFamily="34" charset="0"/>
            </a:endParaRPr>
          </a:p>
        </p:txBody>
      </p:sp>
      <p:sp>
        <p:nvSpPr>
          <p:cNvPr id="31" name="TextBox 30"/>
          <p:cNvSpPr txBox="1"/>
          <p:nvPr/>
        </p:nvSpPr>
        <p:spPr>
          <a:xfrm>
            <a:off x="1691680" y="2762327"/>
            <a:ext cx="2371794" cy="307777"/>
          </a:xfrm>
          <a:prstGeom prst="rect">
            <a:avLst/>
          </a:prstGeom>
          <a:noFill/>
        </p:spPr>
        <p:txBody>
          <a:bodyPr wrap="square" rtlCol="0">
            <a:spAutoFit/>
          </a:bodyPr>
          <a:lstStyle/>
          <a:p>
            <a:pPr algn="r"/>
            <a:r>
              <a:rPr lang="en-US" altLang="ko-KR" sz="1400" b="1" dirty="0" smtClean="0">
                <a:solidFill>
                  <a:schemeClr val="bg1"/>
                </a:solidFill>
                <a:cs typeface="Arial" pitchFamily="34" charset="0"/>
              </a:rPr>
              <a:t>Software</a:t>
            </a:r>
            <a:endParaRPr lang="ko-KR" altLang="en-US" sz="1400" b="1" dirty="0">
              <a:solidFill>
                <a:schemeClr val="bg1"/>
              </a:solidFill>
              <a:cs typeface="Arial" pitchFamily="34" charset="0"/>
            </a:endParaRPr>
          </a:p>
        </p:txBody>
      </p:sp>
      <p:sp>
        <p:nvSpPr>
          <p:cNvPr id="32" name="TextBox 31"/>
          <p:cNvSpPr txBox="1"/>
          <p:nvPr/>
        </p:nvSpPr>
        <p:spPr>
          <a:xfrm>
            <a:off x="1691680" y="3542848"/>
            <a:ext cx="2371794" cy="307777"/>
          </a:xfrm>
          <a:prstGeom prst="rect">
            <a:avLst/>
          </a:prstGeom>
          <a:noFill/>
        </p:spPr>
        <p:txBody>
          <a:bodyPr wrap="square" rtlCol="0">
            <a:spAutoFit/>
          </a:bodyPr>
          <a:lstStyle/>
          <a:p>
            <a:pPr algn="r"/>
            <a:r>
              <a:rPr lang="en-US" altLang="ko-KR" sz="1400" b="1" dirty="0" smtClean="0">
                <a:solidFill>
                  <a:schemeClr val="bg1"/>
                </a:solidFill>
                <a:cs typeface="Arial" pitchFamily="34" charset="0"/>
              </a:rPr>
              <a:t>Network</a:t>
            </a:r>
            <a:endParaRPr lang="ko-KR" altLang="en-US" sz="1400" b="1" dirty="0">
              <a:solidFill>
                <a:schemeClr val="bg1"/>
              </a:solidFill>
              <a:cs typeface="Arial" pitchFamily="34" charset="0"/>
            </a:endParaRPr>
          </a:p>
        </p:txBody>
      </p:sp>
      <p:sp>
        <p:nvSpPr>
          <p:cNvPr id="33" name="TextBox 32"/>
          <p:cNvSpPr txBox="1"/>
          <p:nvPr/>
        </p:nvSpPr>
        <p:spPr>
          <a:xfrm>
            <a:off x="4936133" y="2403583"/>
            <a:ext cx="4032772" cy="276999"/>
          </a:xfrm>
          <a:prstGeom prst="rect">
            <a:avLst/>
          </a:prstGeom>
          <a:noFill/>
        </p:spPr>
        <p:txBody>
          <a:bodyPr wrap="square" rtlCol="0">
            <a:spAutoFit/>
          </a:bodyPr>
          <a:lstStyle/>
          <a:p>
            <a:r>
              <a:rPr lang="en-US" altLang="ko-KR" sz="1200" dirty="0" smtClean="0">
                <a:solidFill>
                  <a:schemeClr val="tx1">
                    <a:lumMod val="75000"/>
                    <a:lumOff val="25000"/>
                  </a:schemeClr>
                </a:solidFill>
                <a:cs typeface="Arial" pitchFamily="34" charset="0"/>
              </a:rPr>
              <a:t>Inadequate </a:t>
            </a:r>
            <a:r>
              <a:rPr lang="en-US" altLang="ko-KR" sz="1200" dirty="0">
                <a:solidFill>
                  <a:schemeClr val="tx1">
                    <a:lumMod val="75000"/>
                    <a:lumOff val="25000"/>
                  </a:schemeClr>
                </a:solidFill>
                <a:cs typeface="Arial" pitchFamily="34" charset="0"/>
              </a:rPr>
              <a:t>recruiting </a:t>
            </a:r>
            <a:r>
              <a:rPr lang="en-US" altLang="ko-KR" sz="1200" dirty="0" smtClean="0">
                <a:solidFill>
                  <a:schemeClr val="tx1">
                    <a:lumMod val="75000"/>
                    <a:lumOff val="25000"/>
                  </a:schemeClr>
                </a:solidFill>
                <a:cs typeface="Arial" pitchFamily="34" charset="0"/>
              </a:rPr>
              <a:t>process and security </a:t>
            </a:r>
            <a:r>
              <a:rPr lang="en-US" altLang="ko-KR" sz="1200" dirty="0" err="1">
                <a:solidFill>
                  <a:schemeClr val="tx1">
                    <a:lumMod val="75000"/>
                    <a:lumOff val="25000"/>
                  </a:schemeClr>
                </a:solidFill>
                <a:cs typeface="Arial" pitchFamily="34" charset="0"/>
              </a:rPr>
              <a:t>awarenes</a:t>
            </a:r>
            <a:endParaRPr lang="ko-KR" altLang="en-US" sz="1200" dirty="0">
              <a:solidFill>
                <a:schemeClr val="tx1">
                  <a:lumMod val="75000"/>
                  <a:lumOff val="25000"/>
                </a:schemeClr>
              </a:solidFill>
              <a:cs typeface="Arial" pitchFamily="34" charset="0"/>
            </a:endParaRPr>
          </a:p>
        </p:txBody>
      </p:sp>
      <p:sp>
        <p:nvSpPr>
          <p:cNvPr id="35" name="TextBox 34"/>
          <p:cNvSpPr txBox="1"/>
          <p:nvPr/>
        </p:nvSpPr>
        <p:spPr>
          <a:xfrm>
            <a:off x="5111228" y="3150268"/>
            <a:ext cx="3277196" cy="276999"/>
          </a:xfrm>
          <a:prstGeom prst="rect">
            <a:avLst/>
          </a:prstGeom>
          <a:noFill/>
        </p:spPr>
        <p:txBody>
          <a:bodyPr wrap="square" rtlCol="0">
            <a:spAutoFit/>
          </a:bodyPr>
          <a:lstStyle/>
          <a:p>
            <a:r>
              <a:rPr lang="en-US" altLang="ko-KR" sz="1200" dirty="0" smtClean="0">
                <a:solidFill>
                  <a:schemeClr val="tx1">
                    <a:lumMod val="75000"/>
                    <a:lumOff val="25000"/>
                  </a:schemeClr>
                </a:solidFill>
                <a:cs typeface="Arial" pitchFamily="34" charset="0"/>
              </a:rPr>
              <a:t>Area </a:t>
            </a:r>
            <a:r>
              <a:rPr lang="en-US" altLang="ko-KR" sz="1200" dirty="0">
                <a:solidFill>
                  <a:schemeClr val="tx1">
                    <a:lumMod val="75000"/>
                    <a:lumOff val="25000"/>
                  </a:schemeClr>
                </a:solidFill>
                <a:cs typeface="Arial" pitchFamily="34" charset="0"/>
              </a:rPr>
              <a:t>subject to </a:t>
            </a:r>
            <a:r>
              <a:rPr lang="en-US" altLang="ko-KR" sz="1200" dirty="0" smtClean="0">
                <a:solidFill>
                  <a:schemeClr val="tx1">
                    <a:lumMod val="75000"/>
                    <a:lumOff val="25000"/>
                  </a:schemeClr>
                </a:solidFill>
                <a:cs typeface="Arial" pitchFamily="34" charset="0"/>
              </a:rPr>
              <a:t>flood, unreliable </a:t>
            </a:r>
            <a:r>
              <a:rPr lang="en-US" altLang="ko-KR" sz="1200" dirty="0">
                <a:solidFill>
                  <a:schemeClr val="tx1">
                    <a:lumMod val="75000"/>
                    <a:lumOff val="25000"/>
                  </a:schemeClr>
                </a:solidFill>
                <a:cs typeface="Arial" pitchFamily="34" charset="0"/>
              </a:rPr>
              <a:t>power source</a:t>
            </a:r>
          </a:p>
        </p:txBody>
      </p:sp>
      <p:sp>
        <p:nvSpPr>
          <p:cNvPr id="36" name="TextBox 35"/>
          <p:cNvSpPr txBox="1"/>
          <p:nvPr/>
        </p:nvSpPr>
        <p:spPr>
          <a:xfrm>
            <a:off x="5111228" y="3906907"/>
            <a:ext cx="3277196" cy="646331"/>
          </a:xfrm>
          <a:prstGeom prst="rect">
            <a:avLst/>
          </a:prstGeom>
          <a:noFill/>
        </p:spPr>
        <p:txBody>
          <a:bodyPr wrap="square" rtlCol="0">
            <a:spAutoFit/>
          </a:bodyPr>
          <a:lstStyle/>
          <a:p>
            <a:r>
              <a:rPr lang="en-US" altLang="ko-KR" sz="1200" dirty="0" smtClean="0">
                <a:solidFill>
                  <a:schemeClr val="tx1">
                    <a:lumMod val="75000"/>
                    <a:lumOff val="25000"/>
                  </a:schemeClr>
                </a:solidFill>
                <a:cs typeface="Arial" pitchFamily="34" charset="0"/>
              </a:rPr>
              <a:t>Lack </a:t>
            </a:r>
            <a:r>
              <a:rPr lang="en-US" altLang="ko-KR" sz="1200" dirty="0">
                <a:solidFill>
                  <a:schemeClr val="tx1">
                    <a:lumMod val="75000"/>
                    <a:lumOff val="25000"/>
                  </a:schemeClr>
                </a:solidFill>
                <a:cs typeface="Arial" pitchFamily="34" charset="0"/>
              </a:rPr>
              <a:t>of regular audits</a:t>
            </a:r>
          </a:p>
          <a:p>
            <a:r>
              <a:rPr lang="en-US" altLang="ko-KR" sz="1200" dirty="0" smtClean="0">
                <a:solidFill>
                  <a:schemeClr val="tx1">
                    <a:lumMod val="75000"/>
                    <a:lumOff val="25000"/>
                  </a:schemeClr>
                </a:solidFill>
                <a:cs typeface="Arial" pitchFamily="34" charset="0"/>
              </a:rPr>
              <a:t>Lack </a:t>
            </a:r>
            <a:r>
              <a:rPr lang="en-US" altLang="ko-KR" sz="1200" dirty="0">
                <a:solidFill>
                  <a:schemeClr val="tx1">
                    <a:lumMod val="75000"/>
                    <a:lumOff val="25000"/>
                  </a:schemeClr>
                </a:solidFill>
                <a:cs typeface="Arial" pitchFamily="34" charset="0"/>
              </a:rPr>
              <a:t>of continuity plans</a:t>
            </a:r>
          </a:p>
          <a:p>
            <a:r>
              <a:rPr lang="en-US" altLang="ko-KR" sz="1200" dirty="0" smtClean="0">
                <a:solidFill>
                  <a:schemeClr val="tx1">
                    <a:lumMod val="75000"/>
                    <a:lumOff val="25000"/>
                  </a:schemeClr>
                </a:solidFill>
                <a:cs typeface="Arial" pitchFamily="34" charset="0"/>
              </a:rPr>
              <a:t>Lack </a:t>
            </a:r>
            <a:r>
              <a:rPr lang="en-US" altLang="ko-KR" sz="1200" dirty="0">
                <a:solidFill>
                  <a:schemeClr val="tx1">
                    <a:lumMod val="75000"/>
                    <a:lumOff val="25000"/>
                  </a:schemeClr>
                </a:solidFill>
                <a:cs typeface="Arial" pitchFamily="34" charset="0"/>
              </a:rPr>
              <a:t>of security</a:t>
            </a:r>
            <a:endParaRPr lang="ko-KR" altLang="en-US" sz="1200" dirty="0">
              <a:solidFill>
                <a:schemeClr val="tx1">
                  <a:lumMod val="75000"/>
                  <a:lumOff val="25000"/>
                </a:schemeClr>
              </a:solidFill>
              <a:cs typeface="Arial" pitchFamily="34" charset="0"/>
            </a:endParaRPr>
          </a:p>
        </p:txBody>
      </p:sp>
      <p:sp>
        <p:nvSpPr>
          <p:cNvPr id="37" name="TextBox 36"/>
          <p:cNvSpPr txBox="1"/>
          <p:nvPr/>
        </p:nvSpPr>
        <p:spPr>
          <a:xfrm>
            <a:off x="143555" y="2399220"/>
            <a:ext cx="4225329" cy="276999"/>
          </a:xfrm>
          <a:prstGeom prst="rect">
            <a:avLst/>
          </a:prstGeom>
          <a:noFill/>
        </p:spPr>
        <p:txBody>
          <a:bodyPr wrap="square" rtlCol="0">
            <a:spAutoFit/>
          </a:bodyPr>
          <a:lstStyle/>
          <a:p>
            <a:pPr algn="r"/>
            <a:r>
              <a:rPr lang="en-US" altLang="ko-KR" sz="1200" dirty="0" smtClean="0">
                <a:solidFill>
                  <a:schemeClr val="tx1">
                    <a:lumMod val="75000"/>
                    <a:lumOff val="25000"/>
                  </a:schemeClr>
                </a:solidFill>
                <a:cs typeface="Arial" pitchFamily="34" charset="0"/>
              </a:rPr>
              <a:t>Susceptibility </a:t>
            </a:r>
            <a:r>
              <a:rPr lang="en-US" altLang="ko-KR" sz="1200" dirty="0">
                <a:solidFill>
                  <a:schemeClr val="tx1">
                    <a:lumMod val="75000"/>
                    <a:lumOff val="25000"/>
                  </a:schemeClr>
                </a:solidFill>
                <a:cs typeface="Arial" pitchFamily="34" charset="0"/>
              </a:rPr>
              <a:t>to </a:t>
            </a:r>
            <a:r>
              <a:rPr lang="en-US" altLang="ko-KR" sz="1200" dirty="0" smtClean="0">
                <a:solidFill>
                  <a:schemeClr val="tx1">
                    <a:lumMod val="75000"/>
                    <a:lumOff val="25000"/>
                  </a:schemeClr>
                </a:solidFill>
                <a:cs typeface="Arial" pitchFamily="34" charset="0"/>
              </a:rPr>
              <a:t>humidity, dust, soiling and </a:t>
            </a:r>
            <a:r>
              <a:rPr lang="en-US" altLang="ko-KR" sz="1200" dirty="0">
                <a:solidFill>
                  <a:schemeClr val="tx1">
                    <a:lumMod val="75000"/>
                    <a:lumOff val="25000"/>
                  </a:schemeClr>
                </a:solidFill>
                <a:cs typeface="Arial" pitchFamily="34" charset="0"/>
              </a:rPr>
              <a:t>unprotected storage</a:t>
            </a:r>
            <a:endParaRPr lang="ko-KR" altLang="en-US" sz="1200" dirty="0">
              <a:solidFill>
                <a:schemeClr val="tx1">
                  <a:lumMod val="75000"/>
                  <a:lumOff val="25000"/>
                </a:schemeClr>
              </a:solidFill>
              <a:cs typeface="Arial" pitchFamily="34" charset="0"/>
            </a:endParaRPr>
          </a:p>
        </p:txBody>
      </p:sp>
      <p:sp>
        <p:nvSpPr>
          <p:cNvPr id="38" name="TextBox 37"/>
          <p:cNvSpPr txBox="1"/>
          <p:nvPr/>
        </p:nvSpPr>
        <p:spPr>
          <a:xfrm>
            <a:off x="786278" y="3164168"/>
            <a:ext cx="3277196" cy="276999"/>
          </a:xfrm>
          <a:prstGeom prst="rect">
            <a:avLst/>
          </a:prstGeom>
          <a:noFill/>
        </p:spPr>
        <p:txBody>
          <a:bodyPr wrap="square" rtlCol="0">
            <a:spAutoFit/>
          </a:bodyPr>
          <a:lstStyle/>
          <a:p>
            <a:pPr algn="r"/>
            <a:r>
              <a:rPr lang="en-US" altLang="ko-KR" sz="1200" dirty="0" smtClean="0">
                <a:solidFill>
                  <a:schemeClr val="tx1">
                    <a:lumMod val="75000"/>
                    <a:lumOff val="25000"/>
                  </a:schemeClr>
                </a:solidFill>
                <a:cs typeface="Arial" pitchFamily="34" charset="0"/>
              </a:rPr>
              <a:t>Insufficient testing, lack </a:t>
            </a:r>
            <a:r>
              <a:rPr lang="en-US" altLang="ko-KR" sz="1200" dirty="0">
                <a:solidFill>
                  <a:schemeClr val="tx1">
                    <a:lumMod val="75000"/>
                    <a:lumOff val="25000"/>
                  </a:schemeClr>
                </a:solidFill>
                <a:cs typeface="Arial" pitchFamily="34" charset="0"/>
              </a:rPr>
              <a:t>of audit trail</a:t>
            </a:r>
            <a:endParaRPr lang="ko-KR" altLang="en-US" sz="1200" dirty="0">
              <a:solidFill>
                <a:schemeClr val="tx1">
                  <a:lumMod val="75000"/>
                  <a:lumOff val="25000"/>
                </a:schemeClr>
              </a:solidFill>
              <a:cs typeface="Arial" pitchFamily="34" charset="0"/>
            </a:endParaRPr>
          </a:p>
        </p:txBody>
      </p:sp>
      <p:sp>
        <p:nvSpPr>
          <p:cNvPr id="39" name="TextBox 38"/>
          <p:cNvSpPr txBox="1"/>
          <p:nvPr/>
        </p:nvSpPr>
        <p:spPr>
          <a:xfrm>
            <a:off x="786278" y="3920807"/>
            <a:ext cx="3277196" cy="461665"/>
          </a:xfrm>
          <a:prstGeom prst="rect">
            <a:avLst/>
          </a:prstGeom>
          <a:noFill/>
        </p:spPr>
        <p:txBody>
          <a:bodyPr wrap="square" rtlCol="0">
            <a:spAutoFit/>
          </a:bodyPr>
          <a:lstStyle/>
          <a:p>
            <a:pPr algn="r"/>
            <a:r>
              <a:rPr lang="en-US" altLang="ko-KR" sz="1200" dirty="0" smtClean="0">
                <a:solidFill>
                  <a:schemeClr val="tx1">
                    <a:lumMod val="75000"/>
                    <a:lumOff val="25000"/>
                  </a:schemeClr>
                </a:solidFill>
                <a:cs typeface="Arial" pitchFamily="34" charset="0"/>
              </a:rPr>
              <a:t>Unprotected </a:t>
            </a:r>
            <a:r>
              <a:rPr lang="en-US" altLang="ko-KR" sz="1200" dirty="0">
                <a:solidFill>
                  <a:schemeClr val="tx1">
                    <a:lumMod val="75000"/>
                    <a:lumOff val="25000"/>
                  </a:schemeClr>
                </a:solidFill>
                <a:cs typeface="Arial" pitchFamily="34" charset="0"/>
              </a:rPr>
              <a:t>communication </a:t>
            </a:r>
            <a:r>
              <a:rPr lang="en-US" altLang="ko-KR" sz="1200" dirty="0" smtClean="0">
                <a:solidFill>
                  <a:schemeClr val="tx1">
                    <a:lumMod val="75000"/>
                    <a:lumOff val="25000"/>
                  </a:schemeClr>
                </a:solidFill>
                <a:cs typeface="Arial" pitchFamily="34" charset="0"/>
              </a:rPr>
              <a:t>lines</a:t>
            </a:r>
          </a:p>
          <a:p>
            <a:pPr algn="r"/>
            <a:r>
              <a:rPr lang="en-US" altLang="ko-KR" sz="1200" dirty="0" smtClean="0">
                <a:solidFill>
                  <a:schemeClr val="tx1">
                    <a:lumMod val="75000"/>
                    <a:lumOff val="25000"/>
                  </a:schemeClr>
                </a:solidFill>
                <a:cs typeface="Arial" pitchFamily="34" charset="0"/>
              </a:rPr>
              <a:t> Insecure </a:t>
            </a:r>
            <a:r>
              <a:rPr lang="en-US" altLang="ko-KR" sz="1200" dirty="0">
                <a:solidFill>
                  <a:schemeClr val="tx1">
                    <a:lumMod val="75000"/>
                    <a:lumOff val="25000"/>
                  </a:schemeClr>
                </a:solidFill>
                <a:cs typeface="Arial" pitchFamily="34" charset="0"/>
              </a:rPr>
              <a:t>network architecture</a:t>
            </a:r>
            <a:endParaRPr lang="ko-KR" altLang="en-US" sz="1200" dirty="0">
              <a:solidFill>
                <a:schemeClr val="tx1">
                  <a:lumMod val="75000"/>
                  <a:lumOff val="25000"/>
                </a:schemeClr>
              </a:solidFill>
              <a:cs typeface="Arial" pitchFamily="34" charset="0"/>
            </a:endParaRPr>
          </a:p>
        </p:txBody>
      </p:sp>
      <p:sp>
        <p:nvSpPr>
          <p:cNvPr id="34" name="Title 1"/>
          <p:cNvSpPr txBox="1">
            <a:spLocks/>
          </p:cNvSpPr>
          <p:nvPr/>
        </p:nvSpPr>
        <p:spPr>
          <a:xfrm>
            <a:off x="2927376" y="315197"/>
            <a:ext cx="3512214" cy="916230"/>
          </a:xfrm>
          <a:prstGeom prst="rect">
            <a:avLst/>
          </a:prstGeom>
        </p:spPr>
        <p:txBody>
          <a:bodyPr vert="horz" lIns="91440" tIns="45720" rIns="91440" bIns="45720" rtlCol="0" anchor="ctr">
            <a:normAutofit fontScale="60000" lnSpcReduction="20000"/>
          </a:bodyPr>
          <a:lstStyle>
            <a:lvl1pPr algn="l" defTabSz="914400" rtl="0" eaLnBrk="1" latinLnBrk="0" hangingPunct="1">
              <a:spcBef>
                <a:spcPct val="0"/>
              </a:spcBef>
              <a:buNone/>
              <a:defRPr sz="3600" kern="1200" baseline="0">
                <a:solidFill>
                  <a:srgbClr val="00B0F0"/>
                </a:solidFill>
                <a:effectLst>
                  <a:outerShdw blurRad="50800" dist="38100" dir="2700000" algn="tl" rotWithShape="0">
                    <a:prstClr val="black">
                      <a:alpha val="40000"/>
                    </a:prstClr>
                  </a:outerShdw>
                </a:effectLst>
                <a:latin typeface="+mj-lt"/>
                <a:ea typeface="+mj-ea"/>
                <a:cs typeface="+mj-cs"/>
              </a:defRPr>
            </a:lvl1pPr>
          </a:lstStyle>
          <a:p>
            <a:r>
              <a:rPr lang="en-US" dirty="0">
                <a:solidFill>
                  <a:schemeClr val="tx1"/>
                </a:solidFill>
              </a:rPr>
              <a:t>Classification of Vulnerability</a:t>
            </a:r>
            <a:r>
              <a:rPr lang="en-US" dirty="0" smtClean="0">
                <a:solidFill>
                  <a:schemeClr val="tx1"/>
                </a:solidFill>
              </a:rPr>
              <a:t/>
            </a:r>
            <a:br>
              <a:rPr lang="en-US" dirty="0" smtClean="0">
                <a:solidFill>
                  <a:schemeClr val="tx1"/>
                </a:solidFill>
              </a:rPr>
            </a:br>
            <a:endParaRPr lang="en-US" dirty="0">
              <a:solidFill>
                <a:schemeClr val="tx1"/>
              </a:solidFill>
            </a:endParaRPr>
          </a:p>
        </p:txBody>
      </p:sp>
    </p:spTree>
    <p:extLst>
      <p:ext uri="{BB962C8B-B14F-4D97-AF65-F5344CB8AC3E}">
        <p14:creationId xmlns:p14="http://schemas.microsoft.com/office/powerpoint/2010/main" val="3062924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0" y="941787"/>
            <a:ext cx="9144000" cy="379020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Oval 6"/>
          <p:cNvSpPr/>
          <p:nvPr/>
        </p:nvSpPr>
        <p:spPr>
          <a:xfrm>
            <a:off x="665931" y="1336149"/>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9" name="Oval 8"/>
          <p:cNvSpPr/>
          <p:nvPr/>
        </p:nvSpPr>
        <p:spPr>
          <a:xfrm>
            <a:off x="625243" y="2394403"/>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Oval 9"/>
          <p:cNvSpPr/>
          <p:nvPr/>
        </p:nvSpPr>
        <p:spPr>
          <a:xfrm>
            <a:off x="616893" y="3723878"/>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1" name="Group 10"/>
          <p:cNvGrpSpPr/>
          <p:nvPr/>
        </p:nvGrpSpPr>
        <p:grpSpPr>
          <a:xfrm>
            <a:off x="1306719" y="1150985"/>
            <a:ext cx="2664296" cy="929628"/>
            <a:chOff x="803640" y="3362835"/>
            <a:chExt cx="2059657" cy="929628"/>
          </a:xfrm>
        </p:grpSpPr>
        <p:sp>
          <p:nvSpPr>
            <p:cNvPr id="12" name="TextBox 11"/>
            <p:cNvSpPr txBox="1"/>
            <p:nvPr/>
          </p:nvSpPr>
          <p:spPr>
            <a:xfrm>
              <a:off x="803640" y="3646132"/>
              <a:ext cx="2059657" cy="646331"/>
            </a:xfrm>
            <a:prstGeom prst="rect">
              <a:avLst/>
            </a:prstGeom>
            <a:noFill/>
          </p:spPr>
          <p:txBody>
            <a:bodyPr wrap="square" rtlCol="0">
              <a:spAutoFit/>
            </a:bodyPr>
            <a:lstStyle/>
            <a:p>
              <a:r>
                <a:rPr lang="en-US" altLang="ko-KR" sz="1200" dirty="0">
                  <a:solidFill>
                    <a:schemeClr val="bg1"/>
                  </a:solidFill>
                  <a:cs typeface="Arial" pitchFamily="34" charset="0"/>
                </a:rPr>
                <a:t>Large, complex systems increase the probability of flaws and unintended access points</a:t>
              </a:r>
              <a:endParaRPr lang="ko-KR" altLang="en-US" sz="1200" dirty="0">
                <a:solidFill>
                  <a:schemeClr val="bg1"/>
                </a:solidFill>
                <a:cs typeface="Arial" pitchFamily="34" charset="0"/>
              </a:endParaRPr>
            </a:p>
          </p:txBody>
        </p:sp>
        <p:sp>
          <p:nvSpPr>
            <p:cNvPr id="13" name="TextBox 12"/>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Complexity</a:t>
              </a:r>
              <a:endParaRPr lang="ko-KR" altLang="en-US" sz="1400" b="1" dirty="0">
                <a:solidFill>
                  <a:schemeClr val="bg1"/>
                </a:solidFill>
                <a:cs typeface="Arial" pitchFamily="34" charset="0"/>
              </a:endParaRPr>
            </a:p>
          </p:txBody>
        </p:sp>
      </p:grpSp>
      <p:grpSp>
        <p:nvGrpSpPr>
          <p:cNvPr id="14" name="Group 13"/>
          <p:cNvGrpSpPr/>
          <p:nvPr/>
        </p:nvGrpSpPr>
        <p:grpSpPr>
          <a:xfrm>
            <a:off x="1300683" y="2217622"/>
            <a:ext cx="3145591" cy="1101701"/>
            <a:chOff x="803639" y="3362835"/>
            <a:chExt cx="2431726" cy="1101701"/>
          </a:xfrm>
        </p:grpSpPr>
        <p:sp>
          <p:nvSpPr>
            <p:cNvPr id="15" name="TextBox 14"/>
            <p:cNvSpPr txBox="1"/>
            <p:nvPr/>
          </p:nvSpPr>
          <p:spPr>
            <a:xfrm>
              <a:off x="803639" y="3633539"/>
              <a:ext cx="2431726" cy="830997"/>
            </a:xfrm>
            <a:prstGeom prst="rect">
              <a:avLst/>
            </a:prstGeom>
            <a:noFill/>
          </p:spPr>
          <p:txBody>
            <a:bodyPr wrap="square" rtlCol="0">
              <a:spAutoFit/>
            </a:bodyPr>
            <a:lstStyle/>
            <a:p>
              <a:r>
                <a:rPr lang="en-US" altLang="ko-KR" sz="1200" dirty="0">
                  <a:solidFill>
                    <a:schemeClr val="bg1"/>
                  </a:solidFill>
                  <a:cs typeface="Arial" pitchFamily="34" charset="0"/>
                </a:rPr>
                <a:t>Using common, well-known code, software, operating systems, and/or hardware increases the probability an attacker has or can find the knowledge and tools to exploit the flaw  </a:t>
              </a:r>
              <a:endParaRPr lang="ko-KR" altLang="en-US" sz="1200" dirty="0">
                <a:solidFill>
                  <a:schemeClr val="bg1"/>
                </a:solidFill>
                <a:cs typeface="Arial" pitchFamily="34" charset="0"/>
              </a:endParaRPr>
            </a:p>
          </p:txBody>
        </p:sp>
        <p:sp>
          <p:nvSpPr>
            <p:cNvPr id="16" name="TextBox 15"/>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Familiarity</a:t>
              </a:r>
              <a:endParaRPr lang="ko-KR" altLang="en-US" sz="1400" b="1" dirty="0">
                <a:solidFill>
                  <a:schemeClr val="bg1"/>
                </a:solidFill>
                <a:cs typeface="Arial" pitchFamily="34" charset="0"/>
              </a:endParaRPr>
            </a:p>
          </p:txBody>
        </p:sp>
      </p:grpSp>
      <p:grpSp>
        <p:nvGrpSpPr>
          <p:cNvPr id="17" name="Group 16"/>
          <p:cNvGrpSpPr/>
          <p:nvPr/>
        </p:nvGrpSpPr>
        <p:grpSpPr>
          <a:xfrm>
            <a:off x="1300683" y="3547096"/>
            <a:ext cx="3118612" cy="929628"/>
            <a:chOff x="803640" y="3362835"/>
            <a:chExt cx="2410870" cy="929628"/>
          </a:xfrm>
        </p:grpSpPr>
        <p:sp>
          <p:nvSpPr>
            <p:cNvPr id="18" name="TextBox 17"/>
            <p:cNvSpPr txBox="1"/>
            <p:nvPr/>
          </p:nvSpPr>
          <p:spPr>
            <a:xfrm>
              <a:off x="803640" y="3646132"/>
              <a:ext cx="2410870" cy="646331"/>
            </a:xfrm>
            <a:prstGeom prst="rect">
              <a:avLst/>
            </a:prstGeom>
            <a:noFill/>
          </p:spPr>
          <p:txBody>
            <a:bodyPr wrap="square" rtlCol="0">
              <a:spAutoFit/>
            </a:bodyPr>
            <a:lstStyle/>
            <a:p>
              <a:r>
                <a:rPr lang="en-US" altLang="ko-KR" sz="1200" dirty="0">
                  <a:solidFill>
                    <a:schemeClr val="bg1"/>
                  </a:solidFill>
                  <a:cs typeface="Arial" pitchFamily="34" charset="0"/>
                </a:rPr>
                <a:t>More physical connections, privileges, ports, protocols, and services and time each of those are accessible increase vulnerability</a:t>
              </a:r>
              <a:endParaRPr lang="ko-KR" altLang="en-US" sz="1200" dirty="0">
                <a:solidFill>
                  <a:schemeClr val="bg1"/>
                </a:solidFill>
                <a:cs typeface="Arial" pitchFamily="34" charset="0"/>
              </a:endParaRPr>
            </a:p>
          </p:txBody>
        </p:sp>
        <p:sp>
          <p:nvSpPr>
            <p:cNvPr id="19" name="TextBox 18"/>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Connectivity</a:t>
              </a:r>
              <a:endParaRPr lang="ko-KR" altLang="en-US" sz="1400" b="1" dirty="0">
                <a:solidFill>
                  <a:schemeClr val="bg1"/>
                </a:solidFill>
                <a:cs typeface="Arial" pitchFamily="34" charset="0"/>
              </a:endParaRPr>
            </a:p>
          </p:txBody>
        </p:sp>
      </p:grpSp>
      <p:sp>
        <p:nvSpPr>
          <p:cNvPr id="20" name="Oval 19"/>
          <p:cNvSpPr/>
          <p:nvPr/>
        </p:nvSpPr>
        <p:spPr>
          <a:xfrm>
            <a:off x="5181972" y="1292167"/>
            <a:ext cx="576064" cy="568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1" name="Oval 20"/>
          <p:cNvSpPr/>
          <p:nvPr/>
        </p:nvSpPr>
        <p:spPr>
          <a:xfrm>
            <a:off x="5163266" y="2592000"/>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23" name="Group 22"/>
          <p:cNvGrpSpPr/>
          <p:nvPr/>
        </p:nvGrpSpPr>
        <p:grpSpPr>
          <a:xfrm>
            <a:off x="5822234" y="1095097"/>
            <a:ext cx="3278238" cy="1298960"/>
            <a:chOff x="803640" y="3362835"/>
            <a:chExt cx="2534270" cy="1298960"/>
          </a:xfrm>
        </p:grpSpPr>
        <p:sp>
          <p:nvSpPr>
            <p:cNvPr id="24" name="TextBox 23"/>
            <p:cNvSpPr txBox="1"/>
            <p:nvPr/>
          </p:nvSpPr>
          <p:spPr>
            <a:xfrm>
              <a:off x="803640" y="3646132"/>
              <a:ext cx="2534270" cy="1015663"/>
            </a:xfrm>
            <a:prstGeom prst="rect">
              <a:avLst/>
            </a:prstGeom>
            <a:noFill/>
          </p:spPr>
          <p:txBody>
            <a:bodyPr wrap="square" rtlCol="0">
              <a:spAutoFit/>
            </a:bodyPr>
            <a:lstStyle/>
            <a:p>
              <a:pPr algn="just"/>
              <a:r>
                <a:rPr lang="en-US" altLang="ko-KR" sz="1200" dirty="0">
                  <a:solidFill>
                    <a:schemeClr val="bg1"/>
                  </a:solidFill>
                  <a:cs typeface="Arial" pitchFamily="34" charset="0"/>
                </a:rPr>
                <a:t>The computer user uses weak passwords that could be discovered by brute force. The computer user stores the password on the computer where a program can access it. Users re-use passwords between many programs and websites.</a:t>
              </a:r>
              <a:endParaRPr lang="ko-KR" altLang="en-US" sz="1200" dirty="0">
                <a:solidFill>
                  <a:schemeClr val="bg1"/>
                </a:solidFill>
                <a:cs typeface="Arial" pitchFamily="34" charset="0"/>
              </a:endParaRPr>
            </a:p>
          </p:txBody>
        </p:sp>
        <p:sp>
          <p:nvSpPr>
            <p:cNvPr id="25" name="TextBox 24"/>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Password management flaws</a:t>
              </a:r>
              <a:endParaRPr lang="ko-KR" altLang="en-US" sz="1400" b="1" dirty="0">
                <a:solidFill>
                  <a:schemeClr val="bg1"/>
                </a:solidFill>
                <a:cs typeface="Arial" pitchFamily="34" charset="0"/>
              </a:endParaRPr>
            </a:p>
          </p:txBody>
        </p:sp>
      </p:grpSp>
      <p:grpSp>
        <p:nvGrpSpPr>
          <p:cNvPr id="26" name="Group 25"/>
          <p:cNvGrpSpPr/>
          <p:nvPr/>
        </p:nvGrpSpPr>
        <p:grpSpPr>
          <a:xfrm>
            <a:off x="5822234" y="2429559"/>
            <a:ext cx="3176741" cy="2040866"/>
            <a:chOff x="803640" y="3362835"/>
            <a:chExt cx="2455807" cy="2040866"/>
          </a:xfrm>
        </p:grpSpPr>
        <p:sp>
          <p:nvSpPr>
            <p:cNvPr id="27" name="TextBox 26"/>
            <p:cNvSpPr txBox="1"/>
            <p:nvPr/>
          </p:nvSpPr>
          <p:spPr>
            <a:xfrm>
              <a:off x="812166" y="3834041"/>
              <a:ext cx="2447281" cy="1569660"/>
            </a:xfrm>
            <a:prstGeom prst="rect">
              <a:avLst/>
            </a:prstGeom>
            <a:noFill/>
          </p:spPr>
          <p:txBody>
            <a:bodyPr wrap="square" rtlCol="0">
              <a:spAutoFit/>
            </a:bodyPr>
            <a:lstStyle/>
            <a:p>
              <a:pPr algn="just"/>
              <a:r>
                <a:rPr lang="en-US" altLang="ko-KR" sz="1200" dirty="0">
                  <a:solidFill>
                    <a:schemeClr val="bg1"/>
                  </a:solidFill>
                  <a:cs typeface="Arial" pitchFamily="34" charset="0"/>
                </a:rPr>
                <a:t>The operating system designer chooses to enforce suboptimal policies on user/program management. For example operating systems with policies such as default permit grant every program and every user full access to the entire computer. This operating system flaw allows viruses and malware to execute commands on behalf of the administrator.  </a:t>
              </a:r>
              <a:endParaRPr lang="ko-KR" altLang="en-US" sz="1200" dirty="0">
                <a:solidFill>
                  <a:schemeClr val="bg1"/>
                </a:solidFill>
                <a:cs typeface="Arial" pitchFamily="34" charset="0"/>
              </a:endParaRPr>
            </a:p>
          </p:txBody>
        </p:sp>
        <p:sp>
          <p:nvSpPr>
            <p:cNvPr id="28" name="TextBox 27"/>
            <p:cNvSpPr txBox="1"/>
            <p:nvPr/>
          </p:nvSpPr>
          <p:spPr>
            <a:xfrm>
              <a:off x="803640" y="3362835"/>
              <a:ext cx="2391717" cy="523220"/>
            </a:xfrm>
            <a:prstGeom prst="rect">
              <a:avLst/>
            </a:prstGeom>
            <a:noFill/>
          </p:spPr>
          <p:txBody>
            <a:bodyPr wrap="square" rtlCol="0">
              <a:spAutoFit/>
            </a:bodyPr>
            <a:lstStyle/>
            <a:p>
              <a:r>
                <a:rPr lang="en-US" altLang="ko-KR" sz="1400" b="1" dirty="0">
                  <a:solidFill>
                    <a:schemeClr val="bg1"/>
                  </a:solidFill>
                  <a:cs typeface="Arial" pitchFamily="34" charset="0"/>
                </a:rPr>
                <a:t>Fundamental operating system design flaws</a:t>
              </a:r>
              <a:endParaRPr lang="ko-KR" altLang="en-US" sz="1400" b="1" dirty="0">
                <a:solidFill>
                  <a:schemeClr val="bg1"/>
                </a:solidFill>
                <a:cs typeface="Arial" pitchFamily="34" charset="0"/>
              </a:endParaRPr>
            </a:p>
          </p:txBody>
        </p:sp>
      </p:grpSp>
      <p:sp>
        <p:nvSpPr>
          <p:cNvPr id="8" name="Rectangle 7"/>
          <p:cNvSpPr/>
          <p:nvPr/>
        </p:nvSpPr>
        <p:spPr>
          <a:xfrm>
            <a:off x="4544281" y="1197405"/>
            <a:ext cx="45719" cy="3202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3" name="TextBox 32"/>
          <p:cNvSpPr txBox="1"/>
          <p:nvPr/>
        </p:nvSpPr>
        <p:spPr>
          <a:xfrm>
            <a:off x="625243" y="1393349"/>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01</a:t>
            </a:r>
            <a:endParaRPr lang="ko-KR" altLang="en-US" sz="2400" b="1" dirty="0">
              <a:solidFill>
                <a:schemeClr val="accent1"/>
              </a:solidFill>
              <a:cs typeface="Arial" pitchFamily="34" charset="0"/>
            </a:endParaRPr>
          </a:p>
        </p:txBody>
      </p:sp>
      <p:sp>
        <p:nvSpPr>
          <p:cNvPr id="34" name="TextBox 33"/>
          <p:cNvSpPr txBox="1"/>
          <p:nvPr/>
        </p:nvSpPr>
        <p:spPr>
          <a:xfrm>
            <a:off x="583490" y="2451603"/>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02</a:t>
            </a:r>
            <a:endParaRPr lang="ko-KR" altLang="en-US" sz="2400" b="1" dirty="0">
              <a:solidFill>
                <a:schemeClr val="accent1"/>
              </a:solidFill>
              <a:cs typeface="Arial" pitchFamily="34" charset="0"/>
            </a:endParaRPr>
          </a:p>
        </p:txBody>
      </p:sp>
      <p:sp>
        <p:nvSpPr>
          <p:cNvPr id="35" name="TextBox 34"/>
          <p:cNvSpPr txBox="1"/>
          <p:nvPr/>
        </p:nvSpPr>
        <p:spPr>
          <a:xfrm>
            <a:off x="583489" y="3781077"/>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03</a:t>
            </a:r>
            <a:endParaRPr lang="ko-KR" altLang="en-US" sz="2400" b="1" dirty="0">
              <a:solidFill>
                <a:schemeClr val="accent1"/>
              </a:solidFill>
              <a:cs typeface="Arial" pitchFamily="34" charset="0"/>
            </a:endParaRPr>
          </a:p>
        </p:txBody>
      </p:sp>
      <p:sp>
        <p:nvSpPr>
          <p:cNvPr id="36" name="TextBox 35"/>
          <p:cNvSpPr txBox="1"/>
          <p:nvPr/>
        </p:nvSpPr>
        <p:spPr>
          <a:xfrm>
            <a:off x="5143205" y="1335504"/>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04</a:t>
            </a:r>
            <a:endParaRPr lang="ko-KR" altLang="en-US" sz="2400" b="1" dirty="0">
              <a:solidFill>
                <a:schemeClr val="accent1"/>
              </a:solidFill>
              <a:cs typeface="Arial" pitchFamily="34" charset="0"/>
            </a:endParaRPr>
          </a:p>
        </p:txBody>
      </p:sp>
      <p:sp>
        <p:nvSpPr>
          <p:cNvPr id="37" name="TextBox 36"/>
          <p:cNvSpPr txBox="1"/>
          <p:nvPr/>
        </p:nvSpPr>
        <p:spPr>
          <a:xfrm>
            <a:off x="5107487" y="2661583"/>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05</a:t>
            </a:r>
            <a:endParaRPr lang="ko-KR" altLang="en-US" sz="2400" b="1" dirty="0">
              <a:solidFill>
                <a:schemeClr val="accent1"/>
              </a:solidFill>
              <a:cs typeface="Arial" pitchFamily="34" charset="0"/>
            </a:endParaRPr>
          </a:p>
        </p:txBody>
      </p:sp>
      <p:sp>
        <p:nvSpPr>
          <p:cNvPr id="39" name="Title 1"/>
          <p:cNvSpPr txBox="1">
            <a:spLocks/>
          </p:cNvSpPr>
          <p:nvPr/>
        </p:nvSpPr>
        <p:spPr>
          <a:xfrm>
            <a:off x="2642170" y="-33553"/>
            <a:ext cx="3970330" cy="916230"/>
          </a:xfrm>
          <a:prstGeom prst="rect">
            <a:avLst/>
          </a:prstGeom>
        </p:spPr>
        <p:txBody>
          <a:bodyPr vert="horz" lIns="91440" tIns="45720" rIns="91440" bIns="45720" rtlCol="0" anchor="ctr">
            <a:normAutofit fontScale="90000"/>
          </a:bodyPr>
          <a:lstStyle>
            <a:lvl1pPr algn="l" defTabSz="914400" rtl="0" eaLnBrk="1" latinLnBrk="0" hangingPunct="1">
              <a:spcBef>
                <a:spcPct val="0"/>
              </a:spcBef>
              <a:buNone/>
              <a:defRPr sz="3600" kern="1200" baseline="0">
                <a:solidFill>
                  <a:srgbClr val="00B0F0"/>
                </a:solidFill>
                <a:effectLst>
                  <a:outerShdw blurRad="50800" dist="38100" dir="2700000" algn="tl" rotWithShape="0">
                    <a:prstClr val="black">
                      <a:alpha val="40000"/>
                    </a:prstClr>
                  </a:outerShdw>
                </a:effectLst>
                <a:latin typeface="+mj-lt"/>
                <a:ea typeface="+mj-ea"/>
                <a:cs typeface="+mj-cs"/>
              </a:defRPr>
            </a:lvl1pPr>
          </a:lstStyle>
          <a:p>
            <a:r>
              <a:rPr lang="en-US" dirty="0">
                <a:solidFill>
                  <a:schemeClr val="tx1"/>
                </a:solidFill>
              </a:rPr>
              <a:t>Causes of Vulnerability</a:t>
            </a:r>
          </a:p>
        </p:txBody>
      </p:sp>
    </p:spTree>
    <p:extLst>
      <p:ext uri="{BB962C8B-B14F-4D97-AF65-F5344CB8AC3E}">
        <p14:creationId xmlns:p14="http://schemas.microsoft.com/office/powerpoint/2010/main" val="1015685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0" y="941787"/>
            <a:ext cx="9144000" cy="379020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Oval 6"/>
          <p:cNvSpPr/>
          <p:nvPr/>
        </p:nvSpPr>
        <p:spPr>
          <a:xfrm>
            <a:off x="665931" y="1336149"/>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Oval 9"/>
          <p:cNvSpPr/>
          <p:nvPr/>
        </p:nvSpPr>
        <p:spPr>
          <a:xfrm>
            <a:off x="620434" y="3027314"/>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1" name="Group 10"/>
          <p:cNvGrpSpPr/>
          <p:nvPr/>
        </p:nvGrpSpPr>
        <p:grpSpPr>
          <a:xfrm>
            <a:off x="1306718" y="1150985"/>
            <a:ext cx="3009633" cy="1668292"/>
            <a:chOff x="803639" y="3362835"/>
            <a:chExt cx="2326623" cy="1668292"/>
          </a:xfrm>
        </p:grpSpPr>
        <p:sp>
          <p:nvSpPr>
            <p:cNvPr id="12" name="TextBox 11"/>
            <p:cNvSpPr txBox="1"/>
            <p:nvPr/>
          </p:nvSpPr>
          <p:spPr>
            <a:xfrm>
              <a:off x="803639" y="3646132"/>
              <a:ext cx="2326623" cy="1384995"/>
            </a:xfrm>
            <a:prstGeom prst="rect">
              <a:avLst/>
            </a:prstGeom>
            <a:noFill/>
          </p:spPr>
          <p:txBody>
            <a:bodyPr wrap="square" rtlCol="0">
              <a:spAutoFit/>
            </a:bodyPr>
            <a:lstStyle/>
            <a:p>
              <a:pPr algn="just"/>
              <a:r>
                <a:rPr lang="en-US" altLang="ko-KR" sz="1200" dirty="0">
                  <a:solidFill>
                    <a:schemeClr val="bg1"/>
                  </a:solidFill>
                  <a:cs typeface="Arial" pitchFamily="34" charset="0"/>
                </a:rPr>
                <a:t>Some internet websites may contain harmful Spyware or Adware that can be installed automatically on the computer systems. After visiting those websites, the computer systems become infected and personal information will be collected and passed on to third party individuals.</a:t>
              </a:r>
              <a:endParaRPr lang="ko-KR" altLang="en-US" sz="1200" dirty="0">
                <a:solidFill>
                  <a:schemeClr val="bg1"/>
                </a:solidFill>
                <a:cs typeface="Arial" pitchFamily="34" charset="0"/>
              </a:endParaRPr>
            </a:p>
          </p:txBody>
        </p:sp>
        <p:sp>
          <p:nvSpPr>
            <p:cNvPr id="13" name="TextBox 12"/>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Internet Website Browsing</a:t>
              </a:r>
              <a:endParaRPr lang="ko-KR" altLang="en-US" sz="1400" b="1" dirty="0">
                <a:solidFill>
                  <a:schemeClr val="bg1"/>
                </a:solidFill>
                <a:cs typeface="Arial" pitchFamily="34" charset="0"/>
              </a:endParaRPr>
            </a:p>
          </p:txBody>
        </p:sp>
      </p:grpSp>
      <p:grpSp>
        <p:nvGrpSpPr>
          <p:cNvPr id="17" name="Group 16"/>
          <p:cNvGrpSpPr/>
          <p:nvPr/>
        </p:nvGrpSpPr>
        <p:grpSpPr>
          <a:xfrm>
            <a:off x="1300683" y="2863762"/>
            <a:ext cx="3118612" cy="929628"/>
            <a:chOff x="803640" y="3362835"/>
            <a:chExt cx="2410870" cy="929628"/>
          </a:xfrm>
        </p:grpSpPr>
        <p:sp>
          <p:nvSpPr>
            <p:cNvPr id="18" name="TextBox 17"/>
            <p:cNvSpPr txBox="1"/>
            <p:nvPr/>
          </p:nvSpPr>
          <p:spPr>
            <a:xfrm>
              <a:off x="803640" y="3646132"/>
              <a:ext cx="2410870" cy="646331"/>
            </a:xfrm>
            <a:prstGeom prst="rect">
              <a:avLst/>
            </a:prstGeom>
            <a:noFill/>
          </p:spPr>
          <p:txBody>
            <a:bodyPr wrap="square" rtlCol="0">
              <a:spAutoFit/>
            </a:bodyPr>
            <a:lstStyle/>
            <a:p>
              <a:r>
                <a:rPr lang="en-US" altLang="ko-KR" sz="1200" dirty="0">
                  <a:solidFill>
                    <a:schemeClr val="bg1"/>
                  </a:solidFill>
                  <a:cs typeface="Arial" pitchFamily="34" charset="0"/>
                </a:rPr>
                <a:t>The programmer leaves an exploitable bug in a software program. The software bug may allow an attacker to misuse an application.</a:t>
              </a:r>
              <a:endParaRPr lang="ko-KR" altLang="en-US" sz="1200" dirty="0">
                <a:solidFill>
                  <a:schemeClr val="bg1"/>
                </a:solidFill>
                <a:cs typeface="Arial" pitchFamily="34" charset="0"/>
              </a:endParaRPr>
            </a:p>
          </p:txBody>
        </p:sp>
        <p:sp>
          <p:nvSpPr>
            <p:cNvPr id="19" name="TextBox 18"/>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Software bugs</a:t>
              </a:r>
              <a:endParaRPr lang="ko-KR" altLang="en-US" sz="1400" b="1" dirty="0">
                <a:solidFill>
                  <a:schemeClr val="bg1"/>
                </a:solidFill>
                <a:cs typeface="Arial" pitchFamily="34" charset="0"/>
              </a:endParaRPr>
            </a:p>
          </p:txBody>
        </p:sp>
      </p:grpSp>
      <p:sp>
        <p:nvSpPr>
          <p:cNvPr id="20" name="Oval 19"/>
          <p:cNvSpPr/>
          <p:nvPr/>
        </p:nvSpPr>
        <p:spPr>
          <a:xfrm>
            <a:off x="5181972" y="1292167"/>
            <a:ext cx="576064" cy="568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1" name="Oval 20"/>
          <p:cNvSpPr/>
          <p:nvPr/>
        </p:nvSpPr>
        <p:spPr>
          <a:xfrm>
            <a:off x="5143914" y="2966024"/>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23" name="Group 22"/>
          <p:cNvGrpSpPr/>
          <p:nvPr/>
        </p:nvGrpSpPr>
        <p:grpSpPr>
          <a:xfrm>
            <a:off x="5822234" y="1095097"/>
            <a:ext cx="3278238" cy="1298960"/>
            <a:chOff x="803640" y="3362835"/>
            <a:chExt cx="2534270" cy="1298960"/>
          </a:xfrm>
        </p:grpSpPr>
        <p:sp>
          <p:nvSpPr>
            <p:cNvPr id="24" name="TextBox 23"/>
            <p:cNvSpPr txBox="1"/>
            <p:nvPr/>
          </p:nvSpPr>
          <p:spPr>
            <a:xfrm>
              <a:off x="803640" y="3646132"/>
              <a:ext cx="2534270" cy="1015663"/>
            </a:xfrm>
            <a:prstGeom prst="rect">
              <a:avLst/>
            </a:prstGeom>
            <a:noFill/>
          </p:spPr>
          <p:txBody>
            <a:bodyPr wrap="square" rtlCol="0">
              <a:spAutoFit/>
            </a:bodyPr>
            <a:lstStyle/>
            <a:p>
              <a:r>
                <a:rPr lang="en-US" altLang="ko-KR" sz="1200" dirty="0">
                  <a:solidFill>
                    <a:schemeClr val="bg1"/>
                  </a:solidFill>
                  <a:cs typeface="Arial" pitchFamily="34" charset="0"/>
                </a:rPr>
                <a:t>The program assumes that all user input is safe. Programs that do not check user input can allow unintended direct execution of commands or SQL statements (known as Buffer overflows, SQL injection or other non-validated inputs)..</a:t>
              </a:r>
              <a:endParaRPr lang="ko-KR" altLang="en-US" sz="1200" dirty="0">
                <a:solidFill>
                  <a:schemeClr val="bg1"/>
                </a:solidFill>
                <a:cs typeface="Arial" pitchFamily="34" charset="0"/>
              </a:endParaRPr>
            </a:p>
          </p:txBody>
        </p:sp>
        <p:sp>
          <p:nvSpPr>
            <p:cNvPr id="25" name="TextBox 24"/>
            <p:cNvSpPr txBox="1"/>
            <p:nvPr/>
          </p:nvSpPr>
          <p:spPr>
            <a:xfrm>
              <a:off x="803640" y="3362835"/>
              <a:ext cx="2059657" cy="307777"/>
            </a:xfrm>
            <a:prstGeom prst="rect">
              <a:avLst/>
            </a:prstGeom>
            <a:noFill/>
          </p:spPr>
          <p:txBody>
            <a:bodyPr wrap="square" rtlCol="0">
              <a:spAutoFit/>
            </a:bodyPr>
            <a:lstStyle/>
            <a:p>
              <a:r>
                <a:rPr lang="en-US" altLang="ko-KR" sz="1400" b="1" dirty="0">
                  <a:solidFill>
                    <a:schemeClr val="bg1"/>
                  </a:solidFill>
                  <a:cs typeface="Arial" pitchFamily="34" charset="0"/>
                </a:rPr>
                <a:t>Unchecked user input</a:t>
              </a:r>
              <a:endParaRPr lang="ko-KR" altLang="en-US" sz="1400" b="1" dirty="0">
                <a:solidFill>
                  <a:schemeClr val="bg1"/>
                </a:solidFill>
                <a:cs typeface="Arial" pitchFamily="34" charset="0"/>
              </a:endParaRPr>
            </a:p>
          </p:txBody>
        </p:sp>
      </p:grpSp>
      <p:grpSp>
        <p:nvGrpSpPr>
          <p:cNvPr id="26" name="Group 25"/>
          <p:cNvGrpSpPr/>
          <p:nvPr/>
        </p:nvGrpSpPr>
        <p:grpSpPr>
          <a:xfrm>
            <a:off x="5808345" y="2812136"/>
            <a:ext cx="3165712" cy="944512"/>
            <a:chOff x="792903" y="3362835"/>
            <a:chExt cx="2447281" cy="944512"/>
          </a:xfrm>
        </p:grpSpPr>
        <p:sp>
          <p:nvSpPr>
            <p:cNvPr id="27" name="TextBox 26"/>
            <p:cNvSpPr txBox="1"/>
            <p:nvPr/>
          </p:nvSpPr>
          <p:spPr>
            <a:xfrm>
              <a:off x="792903" y="3661016"/>
              <a:ext cx="2447281" cy="646331"/>
            </a:xfrm>
            <a:prstGeom prst="rect">
              <a:avLst/>
            </a:prstGeom>
            <a:noFill/>
          </p:spPr>
          <p:txBody>
            <a:bodyPr wrap="square" rtlCol="0">
              <a:spAutoFit/>
            </a:bodyPr>
            <a:lstStyle/>
            <a:p>
              <a:r>
                <a:rPr lang="en-US" altLang="ko-KR" sz="1200" dirty="0" smtClean="0">
                  <a:solidFill>
                    <a:schemeClr val="bg1"/>
                  </a:solidFill>
                  <a:cs typeface="Arial" pitchFamily="34" charset="0"/>
                </a:rPr>
                <a:t>For </a:t>
              </a:r>
              <a:r>
                <a:rPr lang="en-US" altLang="ko-KR" sz="1200" dirty="0">
                  <a:solidFill>
                    <a:schemeClr val="bg1"/>
                  </a:solidFill>
                  <a:cs typeface="Arial" pitchFamily="34" charset="0"/>
                </a:rPr>
                <a:t>example most vulnerabilities discovered in IPv4 protocol software were discovered in the new IPv6 implementations </a:t>
              </a:r>
              <a:endParaRPr lang="ko-KR" altLang="en-US" sz="1200" dirty="0">
                <a:solidFill>
                  <a:schemeClr val="bg1"/>
                </a:solidFill>
                <a:cs typeface="Arial" pitchFamily="34" charset="0"/>
              </a:endParaRPr>
            </a:p>
          </p:txBody>
        </p:sp>
        <p:sp>
          <p:nvSpPr>
            <p:cNvPr id="28" name="TextBox 27"/>
            <p:cNvSpPr txBox="1"/>
            <p:nvPr/>
          </p:nvSpPr>
          <p:spPr>
            <a:xfrm>
              <a:off x="803640" y="3362835"/>
              <a:ext cx="2391717" cy="307777"/>
            </a:xfrm>
            <a:prstGeom prst="rect">
              <a:avLst/>
            </a:prstGeom>
            <a:noFill/>
          </p:spPr>
          <p:txBody>
            <a:bodyPr wrap="square" rtlCol="0">
              <a:spAutoFit/>
            </a:bodyPr>
            <a:lstStyle/>
            <a:p>
              <a:r>
                <a:rPr lang="en-US" altLang="ko-KR" sz="1400" b="1" dirty="0">
                  <a:solidFill>
                    <a:schemeClr val="bg1"/>
                  </a:solidFill>
                  <a:cs typeface="Arial" pitchFamily="34" charset="0"/>
                </a:rPr>
                <a:t>Not learning from past mistakes</a:t>
              </a:r>
              <a:endParaRPr lang="ko-KR" altLang="en-US" sz="1400" b="1" dirty="0">
                <a:solidFill>
                  <a:schemeClr val="bg1"/>
                </a:solidFill>
                <a:cs typeface="Arial" pitchFamily="34" charset="0"/>
              </a:endParaRPr>
            </a:p>
          </p:txBody>
        </p:sp>
      </p:grpSp>
      <p:sp>
        <p:nvSpPr>
          <p:cNvPr id="8" name="Rectangle 7"/>
          <p:cNvSpPr/>
          <p:nvPr/>
        </p:nvSpPr>
        <p:spPr>
          <a:xfrm>
            <a:off x="4544281" y="1197405"/>
            <a:ext cx="45719" cy="3202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3" name="TextBox 32"/>
          <p:cNvSpPr txBox="1"/>
          <p:nvPr/>
        </p:nvSpPr>
        <p:spPr>
          <a:xfrm>
            <a:off x="625243" y="1393349"/>
            <a:ext cx="642872" cy="461665"/>
          </a:xfrm>
          <a:prstGeom prst="rect">
            <a:avLst/>
          </a:prstGeom>
          <a:noFill/>
        </p:spPr>
        <p:txBody>
          <a:bodyPr wrap="square" rtlCol="0">
            <a:spAutoFit/>
          </a:bodyPr>
          <a:lstStyle/>
          <a:p>
            <a:pPr algn="ctr"/>
            <a:r>
              <a:rPr lang="en-US" altLang="ko-KR" sz="2400" b="1" dirty="0" smtClean="0">
                <a:solidFill>
                  <a:schemeClr val="accent1"/>
                </a:solidFill>
                <a:cs typeface="Arial" pitchFamily="34" charset="0"/>
              </a:rPr>
              <a:t>06</a:t>
            </a:r>
            <a:endParaRPr lang="ko-KR" altLang="en-US" sz="2400" b="1" dirty="0">
              <a:solidFill>
                <a:schemeClr val="accent1"/>
              </a:solidFill>
              <a:cs typeface="Arial" pitchFamily="34" charset="0"/>
            </a:endParaRPr>
          </a:p>
        </p:txBody>
      </p:sp>
      <p:sp>
        <p:nvSpPr>
          <p:cNvPr id="35" name="TextBox 34"/>
          <p:cNvSpPr txBox="1"/>
          <p:nvPr/>
        </p:nvSpPr>
        <p:spPr>
          <a:xfrm>
            <a:off x="583489" y="3097743"/>
            <a:ext cx="642872" cy="461665"/>
          </a:xfrm>
          <a:prstGeom prst="rect">
            <a:avLst/>
          </a:prstGeom>
          <a:noFill/>
        </p:spPr>
        <p:txBody>
          <a:bodyPr wrap="square" rtlCol="0">
            <a:spAutoFit/>
          </a:bodyPr>
          <a:lstStyle/>
          <a:p>
            <a:pPr algn="ctr"/>
            <a:r>
              <a:rPr lang="en-US" altLang="ko-KR" sz="2400" b="1" dirty="0" smtClean="0">
                <a:solidFill>
                  <a:schemeClr val="accent1"/>
                </a:solidFill>
                <a:cs typeface="Arial" pitchFamily="34" charset="0"/>
              </a:rPr>
              <a:t>07</a:t>
            </a:r>
            <a:endParaRPr lang="ko-KR" altLang="en-US" sz="2400" b="1" dirty="0">
              <a:solidFill>
                <a:schemeClr val="accent1"/>
              </a:solidFill>
              <a:cs typeface="Arial" pitchFamily="34" charset="0"/>
            </a:endParaRPr>
          </a:p>
        </p:txBody>
      </p:sp>
      <p:sp>
        <p:nvSpPr>
          <p:cNvPr id="36" name="TextBox 35"/>
          <p:cNvSpPr txBox="1"/>
          <p:nvPr/>
        </p:nvSpPr>
        <p:spPr>
          <a:xfrm>
            <a:off x="5143205" y="1335504"/>
            <a:ext cx="642872" cy="461665"/>
          </a:xfrm>
          <a:prstGeom prst="rect">
            <a:avLst/>
          </a:prstGeom>
          <a:noFill/>
        </p:spPr>
        <p:txBody>
          <a:bodyPr wrap="square" rtlCol="0">
            <a:spAutoFit/>
          </a:bodyPr>
          <a:lstStyle/>
          <a:p>
            <a:pPr algn="ctr"/>
            <a:r>
              <a:rPr lang="en-US" altLang="ko-KR" sz="2400" b="1" dirty="0" smtClean="0">
                <a:solidFill>
                  <a:schemeClr val="accent1"/>
                </a:solidFill>
                <a:cs typeface="Arial" pitchFamily="34" charset="0"/>
              </a:rPr>
              <a:t>08</a:t>
            </a:r>
            <a:endParaRPr lang="ko-KR" altLang="en-US" sz="2400" b="1" dirty="0">
              <a:solidFill>
                <a:schemeClr val="accent1"/>
              </a:solidFill>
              <a:cs typeface="Arial" pitchFamily="34" charset="0"/>
            </a:endParaRPr>
          </a:p>
        </p:txBody>
      </p:sp>
      <p:sp>
        <p:nvSpPr>
          <p:cNvPr id="37" name="TextBox 36"/>
          <p:cNvSpPr txBox="1"/>
          <p:nvPr/>
        </p:nvSpPr>
        <p:spPr>
          <a:xfrm>
            <a:off x="5107487" y="3044160"/>
            <a:ext cx="642872" cy="461665"/>
          </a:xfrm>
          <a:prstGeom prst="rect">
            <a:avLst/>
          </a:prstGeom>
          <a:noFill/>
        </p:spPr>
        <p:txBody>
          <a:bodyPr wrap="square" rtlCol="0">
            <a:spAutoFit/>
          </a:bodyPr>
          <a:lstStyle/>
          <a:p>
            <a:pPr algn="ctr"/>
            <a:r>
              <a:rPr lang="en-US" altLang="ko-KR" sz="2400" b="1" dirty="0" smtClean="0">
                <a:solidFill>
                  <a:schemeClr val="accent1"/>
                </a:solidFill>
                <a:cs typeface="Arial" pitchFamily="34" charset="0"/>
              </a:rPr>
              <a:t>09</a:t>
            </a:r>
            <a:endParaRPr lang="ko-KR" altLang="en-US" sz="2400" b="1" dirty="0">
              <a:solidFill>
                <a:schemeClr val="accent1"/>
              </a:solidFill>
              <a:cs typeface="Arial" pitchFamily="34" charset="0"/>
            </a:endParaRPr>
          </a:p>
        </p:txBody>
      </p:sp>
      <p:sp>
        <p:nvSpPr>
          <p:cNvPr id="39" name="Title 1"/>
          <p:cNvSpPr txBox="1">
            <a:spLocks/>
          </p:cNvSpPr>
          <p:nvPr/>
        </p:nvSpPr>
        <p:spPr>
          <a:xfrm>
            <a:off x="2357777" y="7076"/>
            <a:ext cx="4123036" cy="916230"/>
          </a:xfrm>
          <a:prstGeom prst="rect">
            <a:avLst/>
          </a:prstGeom>
        </p:spPr>
        <p:txBody>
          <a:bodyPr vert="horz" lIns="91440" tIns="45720" rIns="91440" bIns="45720" rtlCol="0" anchor="ctr">
            <a:normAutofit fontScale="90000"/>
          </a:bodyPr>
          <a:lstStyle>
            <a:lvl1pPr algn="l" defTabSz="914400" rtl="0" eaLnBrk="1" latinLnBrk="0" hangingPunct="1">
              <a:spcBef>
                <a:spcPct val="0"/>
              </a:spcBef>
              <a:buNone/>
              <a:defRPr sz="3600" kern="1200" baseline="0">
                <a:solidFill>
                  <a:srgbClr val="00B0F0"/>
                </a:solidFill>
                <a:effectLst>
                  <a:outerShdw blurRad="50800" dist="38100" dir="2700000" algn="tl" rotWithShape="0">
                    <a:prstClr val="black">
                      <a:alpha val="40000"/>
                    </a:prstClr>
                  </a:outerShdw>
                </a:effectLst>
                <a:latin typeface="+mj-lt"/>
                <a:ea typeface="+mj-ea"/>
                <a:cs typeface="+mj-cs"/>
              </a:defRPr>
            </a:lvl1pPr>
          </a:lstStyle>
          <a:p>
            <a:r>
              <a:rPr lang="en-US" dirty="0">
                <a:solidFill>
                  <a:schemeClr val="tx1"/>
                </a:solidFill>
              </a:rPr>
              <a:t>Causes of Vulnerability</a:t>
            </a:r>
          </a:p>
        </p:txBody>
      </p:sp>
    </p:spTree>
    <p:extLst>
      <p:ext uri="{BB962C8B-B14F-4D97-AF65-F5344CB8AC3E}">
        <p14:creationId xmlns:p14="http://schemas.microsoft.com/office/powerpoint/2010/main" val="2851037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54375" y="586585"/>
            <a:ext cx="7910959" cy="4494266"/>
          </a:xfrm>
          <a:prstGeom prst="rect">
            <a:avLst/>
          </a:prstGeom>
        </p:spPr>
      </p:pic>
      <p:sp>
        <p:nvSpPr>
          <p:cNvPr id="6" name="Title 3"/>
          <p:cNvSpPr>
            <a:spLocks noGrp="1"/>
          </p:cNvSpPr>
          <p:nvPr>
            <p:ph type="title"/>
          </p:nvPr>
        </p:nvSpPr>
        <p:spPr>
          <a:xfrm>
            <a:off x="1503049" y="128470"/>
            <a:ext cx="6413610" cy="502566"/>
          </a:xfrm>
        </p:spPr>
        <p:txBody>
          <a:bodyPr>
            <a:noAutofit/>
          </a:bodyPr>
          <a:lstStyle/>
          <a:p>
            <a:pPr algn="ctr"/>
            <a:r>
              <a:rPr lang="en-US" sz="2800" b="1" dirty="0">
                <a:solidFill>
                  <a:schemeClr val="tx1"/>
                </a:solidFill>
                <a:effectLst/>
              </a:rPr>
              <a:t>Motivations Behind </a:t>
            </a:r>
            <a:r>
              <a:rPr lang="en-US" sz="2800" b="1" dirty="0" smtClean="0">
                <a:solidFill>
                  <a:schemeClr val="tx1"/>
                </a:solidFill>
                <a:effectLst/>
              </a:rPr>
              <a:t>Attacks </a:t>
            </a:r>
            <a:br>
              <a:rPr lang="en-US" sz="2800" b="1" dirty="0" smtClean="0">
                <a:solidFill>
                  <a:schemeClr val="tx1"/>
                </a:solidFill>
                <a:effectLst/>
              </a:rPr>
            </a:br>
            <a:r>
              <a:rPr lang="en-US" sz="1400" b="1" dirty="0" smtClean="0">
                <a:solidFill>
                  <a:schemeClr val="tx1"/>
                </a:solidFill>
                <a:effectLst/>
              </a:rPr>
              <a:t>(May 2020)</a:t>
            </a:r>
            <a:endParaRPr lang="en-US" sz="1400" dirty="0">
              <a:solidFill>
                <a:schemeClr val="tx1"/>
              </a:solidFill>
            </a:endParaRPr>
          </a:p>
        </p:txBody>
      </p:sp>
      <p:sp>
        <p:nvSpPr>
          <p:cNvPr id="7" name="Content Placeholder 2"/>
          <p:cNvSpPr>
            <a:spLocks noGrp="1"/>
          </p:cNvSpPr>
          <p:nvPr>
            <p:ph idx="1"/>
          </p:nvPr>
        </p:nvSpPr>
        <p:spPr>
          <a:xfrm>
            <a:off x="143555" y="4709620"/>
            <a:ext cx="1610573" cy="305410"/>
          </a:xfrm>
        </p:spPr>
        <p:txBody>
          <a:bodyPr>
            <a:noAutofit/>
          </a:bodyPr>
          <a:lstStyle/>
          <a:p>
            <a:pPr marL="0" indent="0">
              <a:buNone/>
            </a:pPr>
            <a:r>
              <a:rPr lang="en-US" sz="900" b="1" i="1" dirty="0" smtClean="0">
                <a:solidFill>
                  <a:schemeClr val="tx1"/>
                </a:solidFill>
              </a:rPr>
              <a:t>Source : hackmageddon.com</a:t>
            </a:r>
            <a:endParaRPr lang="en-US" sz="900" b="1" i="1" dirty="0">
              <a:solidFill>
                <a:schemeClr val="tx1"/>
              </a:solidFill>
            </a:endParaRPr>
          </a:p>
        </p:txBody>
      </p:sp>
    </p:spTree>
    <p:extLst>
      <p:ext uri="{BB962C8B-B14F-4D97-AF65-F5344CB8AC3E}">
        <p14:creationId xmlns:p14="http://schemas.microsoft.com/office/powerpoint/2010/main" val="3520813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55420" y="265500"/>
            <a:ext cx="6617975" cy="3905506"/>
          </a:xfrm>
          <a:prstGeom prst="rect">
            <a:avLst/>
          </a:prstGeom>
        </p:spPr>
      </p:pic>
      <p:sp>
        <p:nvSpPr>
          <p:cNvPr id="12" name="Content Placeholder 2"/>
          <p:cNvSpPr>
            <a:spLocks noGrp="1"/>
          </p:cNvSpPr>
          <p:nvPr>
            <p:ph idx="1"/>
          </p:nvPr>
        </p:nvSpPr>
        <p:spPr>
          <a:xfrm>
            <a:off x="6709870" y="3335275"/>
            <a:ext cx="1610573" cy="305410"/>
          </a:xfrm>
        </p:spPr>
        <p:txBody>
          <a:bodyPr>
            <a:noAutofit/>
          </a:bodyPr>
          <a:lstStyle/>
          <a:p>
            <a:pPr marL="0" indent="0">
              <a:buNone/>
            </a:pPr>
            <a:r>
              <a:rPr lang="en-US" sz="900" b="1" i="1" dirty="0" smtClean="0">
                <a:solidFill>
                  <a:schemeClr val="tx1"/>
                </a:solidFill>
              </a:rPr>
              <a:t>Source : hackmageddon.com</a:t>
            </a:r>
            <a:endParaRPr lang="en-US" sz="900" b="1" i="1" dirty="0">
              <a:solidFill>
                <a:schemeClr val="tx1"/>
              </a:solidFill>
            </a:endParaRPr>
          </a:p>
        </p:txBody>
      </p:sp>
      <p:sp>
        <p:nvSpPr>
          <p:cNvPr id="13" name="Title 3"/>
          <p:cNvSpPr>
            <a:spLocks noGrp="1"/>
          </p:cNvSpPr>
          <p:nvPr>
            <p:ph type="title"/>
          </p:nvPr>
        </p:nvSpPr>
        <p:spPr>
          <a:xfrm>
            <a:off x="5488230" y="415415"/>
            <a:ext cx="3068951" cy="502566"/>
          </a:xfrm>
        </p:spPr>
        <p:txBody>
          <a:bodyPr>
            <a:noAutofit/>
          </a:bodyPr>
          <a:lstStyle/>
          <a:p>
            <a:pPr algn="ctr"/>
            <a:r>
              <a:rPr lang="en-US" sz="2800" b="1" dirty="0">
                <a:solidFill>
                  <a:schemeClr val="tx1"/>
                </a:solidFill>
                <a:effectLst/>
              </a:rPr>
              <a:t>Attack </a:t>
            </a:r>
            <a:r>
              <a:rPr lang="en-US" sz="2800" b="1" dirty="0" smtClean="0">
                <a:solidFill>
                  <a:schemeClr val="tx1"/>
                </a:solidFill>
                <a:effectLst/>
              </a:rPr>
              <a:t>Techniques</a:t>
            </a:r>
            <a:br>
              <a:rPr lang="en-US" sz="2800" b="1" dirty="0" smtClean="0">
                <a:solidFill>
                  <a:schemeClr val="tx1"/>
                </a:solidFill>
                <a:effectLst/>
              </a:rPr>
            </a:br>
            <a:r>
              <a:rPr lang="en-US" sz="1400" b="1" dirty="0">
                <a:solidFill>
                  <a:schemeClr val="tx1"/>
                </a:solidFill>
                <a:effectLst/>
              </a:rPr>
              <a:t>(May 2020)</a:t>
            </a:r>
            <a:endParaRPr lang="en-US" sz="2000" dirty="0">
              <a:solidFill>
                <a:schemeClr val="tx1"/>
              </a:solidFill>
            </a:endParaRPr>
          </a:p>
        </p:txBody>
      </p:sp>
      <p:pic>
        <p:nvPicPr>
          <p:cNvPr id="2" name="Picture 1"/>
          <p:cNvPicPr>
            <a:picLocks noChangeAspect="1"/>
          </p:cNvPicPr>
          <p:nvPr/>
        </p:nvPicPr>
        <p:blipFill>
          <a:blip r:embed="rId3"/>
          <a:stretch>
            <a:fillRect/>
          </a:stretch>
        </p:blipFill>
        <p:spPr>
          <a:xfrm>
            <a:off x="1499239" y="4007934"/>
            <a:ext cx="6397680" cy="1135566"/>
          </a:xfrm>
          <a:prstGeom prst="rect">
            <a:avLst/>
          </a:prstGeom>
        </p:spPr>
      </p:pic>
      <p:sp>
        <p:nvSpPr>
          <p:cNvPr id="15" name="Rectangle 14"/>
          <p:cNvSpPr/>
          <p:nvPr/>
        </p:nvSpPr>
        <p:spPr>
          <a:xfrm>
            <a:off x="6539403" y="1570461"/>
            <a:ext cx="735522" cy="276999"/>
          </a:xfrm>
          <a:prstGeom prst="rect">
            <a:avLst/>
          </a:prstGeom>
        </p:spPr>
        <p:txBody>
          <a:bodyPr wrap="none">
            <a:spAutoFit/>
          </a:bodyPr>
          <a:lstStyle/>
          <a:p>
            <a:r>
              <a:rPr lang="en-US" sz="1200" dirty="0" smtClean="0"/>
              <a:t>Malware</a:t>
            </a:r>
            <a:endParaRPr lang="en-US" sz="1200" dirty="0"/>
          </a:p>
        </p:txBody>
      </p:sp>
      <p:sp>
        <p:nvSpPr>
          <p:cNvPr id="16" name="Rectangle 15"/>
          <p:cNvSpPr/>
          <p:nvPr/>
        </p:nvSpPr>
        <p:spPr>
          <a:xfrm>
            <a:off x="5762163" y="3730935"/>
            <a:ext cx="786818" cy="276999"/>
          </a:xfrm>
          <a:prstGeom prst="rect">
            <a:avLst/>
          </a:prstGeom>
        </p:spPr>
        <p:txBody>
          <a:bodyPr wrap="none">
            <a:spAutoFit/>
          </a:bodyPr>
          <a:lstStyle/>
          <a:p>
            <a:r>
              <a:rPr lang="en-US" sz="1200" dirty="0" smtClean="0"/>
              <a:t>Unknown</a:t>
            </a:r>
            <a:endParaRPr lang="en-US" sz="1200" dirty="0"/>
          </a:p>
        </p:txBody>
      </p:sp>
      <p:sp>
        <p:nvSpPr>
          <p:cNvPr id="17" name="Rectangle 16"/>
          <p:cNvSpPr/>
          <p:nvPr/>
        </p:nvSpPr>
        <p:spPr>
          <a:xfrm>
            <a:off x="1212490" y="3407357"/>
            <a:ext cx="1297663" cy="276999"/>
          </a:xfrm>
          <a:prstGeom prst="rect">
            <a:avLst/>
          </a:prstGeom>
        </p:spPr>
        <p:txBody>
          <a:bodyPr wrap="none">
            <a:spAutoFit/>
          </a:bodyPr>
          <a:lstStyle/>
          <a:p>
            <a:r>
              <a:rPr lang="en-US" sz="1200" dirty="0" smtClean="0"/>
              <a:t>Account Hijacking</a:t>
            </a:r>
            <a:endParaRPr lang="en-US" sz="1200" dirty="0"/>
          </a:p>
        </p:txBody>
      </p:sp>
      <p:sp>
        <p:nvSpPr>
          <p:cNvPr id="18" name="Rectangle 17"/>
          <p:cNvSpPr/>
          <p:nvPr/>
        </p:nvSpPr>
        <p:spPr>
          <a:xfrm>
            <a:off x="907080" y="2419045"/>
            <a:ext cx="1155829" cy="276999"/>
          </a:xfrm>
          <a:prstGeom prst="rect">
            <a:avLst/>
          </a:prstGeom>
        </p:spPr>
        <p:txBody>
          <a:bodyPr wrap="none">
            <a:spAutoFit/>
          </a:bodyPr>
          <a:lstStyle/>
          <a:p>
            <a:r>
              <a:rPr lang="en-US" sz="1200" dirty="0" smtClean="0"/>
              <a:t>Targeted Attack</a:t>
            </a:r>
            <a:endParaRPr lang="en-US" sz="1200" dirty="0"/>
          </a:p>
        </p:txBody>
      </p:sp>
      <p:sp>
        <p:nvSpPr>
          <p:cNvPr id="19" name="Rectangle 18"/>
          <p:cNvSpPr/>
          <p:nvPr/>
        </p:nvSpPr>
        <p:spPr>
          <a:xfrm>
            <a:off x="891697" y="1639560"/>
            <a:ext cx="969624" cy="276999"/>
          </a:xfrm>
          <a:prstGeom prst="rect">
            <a:avLst/>
          </a:prstGeom>
        </p:spPr>
        <p:txBody>
          <a:bodyPr wrap="none">
            <a:spAutoFit/>
          </a:bodyPr>
          <a:lstStyle/>
          <a:p>
            <a:r>
              <a:rPr lang="en-US" sz="1200" dirty="0" smtClean="0"/>
              <a:t>Vulnerability</a:t>
            </a:r>
            <a:endParaRPr lang="en-US" sz="1200" dirty="0"/>
          </a:p>
        </p:txBody>
      </p:sp>
    </p:spTree>
    <p:extLst>
      <p:ext uri="{BB962C8B-B14F-4D97-AF65-F5344CB8AC3E}">
        <p14:creationId xmlns:p14="http://schemas.microsoft.com/office/powerpoint/2010/main" val="27815049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1632" y="128470"/>
            <a:ext cx="6099050" cy="3512215"/>
          </a:xfrm>
          <a:prstGeom prst="rect">
            <a:avLst/>
          </a:prstGeom>
        </p:spPr>
      </p:pic>
      <p:sp>
        <p:nvSpPr>
          <p:cNvPr id="7" name="Content Placeholder 2"/>
          <p:cNvSpPr>
            <a:spLocks noGrp="1"/>
          </p:cNvSpPr>
          <p:nvPr>
            <p:ph idx="1"/>
          </p:nvPr>
        </p:nvSpPr>
        <p:spPr>
          <a:xfrm>
            <a:off x="221632" y="3208353"/>
            <a:ext cx="1610573" cy="305410"/>
          </a:xfrm>
        </p:spPr>
        <p:txBody>
          <a:bodyPr>
            <a:noAutofit/>
          </a:bodyPr>
          <a:lstStyle/>
          <a:p>
            <a:pPr marL="0" indent="0">
              <a:buNone/>
            </a:pPr>
            <a:r>
              <a:rPr lang="en-US" sz="900" b="1" i="1" dirty="0" smtClean="0">
                <a:solidFill>
                  <a:schemeClr val="tx1"/>
                </a:solidFill>
              </a:rPr>
              <a:t>Source : hackmageddon.com</a:t>
            </a:r>
            <a:endParaRPr lang="en-US" sz="900" b="1" i="1" dirty="0">
              <a:solidFill>
                <a:schemeClr val="tx1"/>
              </a:solidFill>
            </a:endParaRPr>
          </a:p>
        </p:txBody>
      </p:sp>
      <p:sp>
        <p:nvSpPr>
          <p:cNvPr id="8" name="Title 3"/>
          <p:cNvSpPr>
            <a:spLocks noGrp="1"/>
          </p:cNvSpPr>
          <p:nvPr>
            <p:ph type="title"/>
          </p:nvPr>
        </p:nvSpPr>
        <p:spPr>
          <a:xfrm>
            <a:off x="5793640" y="1197405"/>
            <a:ext cx="3191954" cy="502566"/>
          </a:xfrm>
        </p:spPr>
        <p:txBody>
          <a:bodyPr>
            <a:noAutofit/>
          </a:bodyPr>
          <a:lstStyle/>
          <a:p>
            <a:pPr algn="ctr"/>
            <a:r>
              <a:rPr lang="en-US" sz="2800" b="1" dirty="0" smtClean="0">
                <a:solidFill>
                  <a:schemeClr val="tx1"/>
                </a:solidFill>
                <a:effectLst/>
              </a:rPr>
              <a:t>Targets </a:t>
            </a:r>
            <a:br>
              <a:rPr lang="en-US" sz="2800" b="1" dirty="0" smtClean="0">
                <a:solidFill>
                  <a:schemeClr val="tx1"/>
                </a:solidFill>
                <a:effectLst/>
              </a:rPr>
            </a:br>
            <a:r>
              <a:rPr lang="en-US" sz="1400" b="1" dirty="0" smtClean="0">
                <a:solidFill>
                  <a:schemeClr val="tx1"/>
                </a:solidFill>
                <a:effectLst/>
              </a:rPr>
              <a:t>(</a:t>
            </a:r>
            <a:r>
              <a:rPr lang="en-US" sz="1400" b="1" dirty="0">
                <a:solidFill>
                  <a:schemeClr val="tx1"/>
                </a:solidFill>
                <a:effectLst/>
              </a:rPr>
              <a:t>May 2020)</a:t>
            </a:r>
            <a:endParaRPr lang="en-US" sz="2000" dirty="0">
              <a:solidFill>
                <a:schemeClr val="tx1"/>
              </a:solidFill>
            </a:endParaRPr>
          </a:p>
        </p:txBody>
      </p:sp>
      <p:pic>
        <p:nvPicPr>
          <p:cNvPr id="2" name="Picture 1"/>
          <p:cNvPicPr>
            <a:picLocks noChangeAspect="1"/>
          </p:cNvPicPr>
          <p:nvPr/>
        </p:nvPicPr>
        <p:blipFill>
          <a:blip r:embed="rId3"/>
          <a:stretch>
            <a:fillRect/>
          </a:stretch>
        </p:blipFill>
        <p:spPr>
          <a:xfrm>
            <a:off x="296260" y="3581400"/>
            <a:ext cx="4581150" cy="1357277"/>
          </a:xfrm>
          <a:prstGeom prst="rect">
            <a:avLst/>
          </a:prstGeom>
        </p:spPr>
      </p:pic>
      <p:pic>
        <p:nvPicPr>
          <p:cNvPr id="3" name="Picture 2"/>
          <p:cNvPicPr>
            <a:picLocks noChangeAspect="1"/>
          </p:cNvPicPr>
          <p:nvPr/>
        </p:nvPicPr>
        <p:blipFill>
          <a:blip r:embed="rId4"/>
          <a:stretch>
            <a:fillRect/>
          </a:stretch>
        </p:blipFill>
        <p:spPr>
          <a:xfrm>
            <a:off x="4952039" y="3558529"/>
            <a:ext cx="3895702" cy="1038225"/>
          </a:xfrm>
          <a:prstGeom prst="rect">
            <a:avLst/>
          </a:prstGeom>
        </p:spPr>
      </p:pic>
      <p:sp>
        <p:nvSpPr>
          <p:cNvPr id="10" name="Rectangle 9"/>
          <p:cNvSpPr/>
          <p:nvPr/>
        </p:nvSpPr>
        <p:spPr>
          <a:xfrm>
            <a:off x="4861949" y="433880"/>
            <a:ext cx="800091" cy="276999"/>
          </a:xfrm>
          <a:prstGeom prst="rect">
            <a:avLst/>
          </a:prstGeom>
        </p:spPr>
        <p:txBody>
          <a:bodyPr wrap="none">
            <a:spAutoFit/>
          </a:bodyPr>
          <a:lstStyle/>
          <a:p>
            <a:r>
              <a:rPr lang="en-US" sz="1200" dirty="0" smtClean="0"/>
              <a:t>Industries</a:t>
            </a:r>
            <a:endParaRPr lang="en-US" sz="1200" dirty="0"/>
          </a:p>
        </p:txBody>
      </p:sp>
      <p:sp>
        <p:nvSpPr>
          <p:cNvPr id="11" name="Rectangle 10"/>
          <p:cNvSpPr/>
          <p:nvPr/>
        </p:nvSpPr>
        <p:spPr>
          <a:xfrm>
            <a:off x="5662040" y="2122037"/>
            <a:ext cx="792205" cy="276999"/>
          </a:xfrm>
          <a:prstGeom prst="rect">
            <a:avLst/>
          </a:prstGeom>
        </p:spPr>
        <p:txBody>
          <a:bodyPr wrap="none">
            <a:spAutoFit/>
          </a:bodyPr>
          <a:lstStyle/>
          <a:p>
            <a:r>
              <a:rPr lang="en-US" sz="1200" dirty="0" smtClean="0"/>
              <a:t>Individual</a:t>
            </a:r>
            <a:endParaRPr lang="en-US" sz="1200" dirty="0"/>
          </a:p>
        </p:txBody>
      </p:sp>
      <p:sp>
        <p:nvSpPr>
          <p:cNvPr id="12" name="Rectangle 11"/>
          <p:cNvSpPr/>
          <p:nvPr/>
        </p:nvSpPr>
        <p:spPr>
          <a:xfrm>
            <a:off x="4993549" y="2972629"/>
            <a:ext cx="2832570" cy="276999"/>
          </a:xfrm>
          <a:prstGeom prst="rect">
            <a:avLst/>
          </a:prstGeom>
        </p:spPr>
        <p:txBody>
          <a:bodyPr wrap="none">
            <a:spAutoFit/>
          </a:bodyPr>
          <a:lstStyle/>
          <a:p>
            <a:r>
              <a:rPr lang="en-US" sz="1200" dirty="0" smtClean="0"/>
              <a:t>Professional, Scientific, Technical Activities</a:t>
            </a:r>
            <a:endParaRPr lang="en-US" sz="1200" dirty="0"/>
          </a:p>
        </p:txBody>
      </p:sp>
    </p:spTree>
    <p:extLst>
      <p:ext uri="{BB962C8B-B14F-4D97-AF65-F5344CB8AC3E}">
        <p14:creationId xmlns:p14="http://schemas.microsoft.com/office/powerpoint/2010/main" val="1065600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12489" y="586586"/>
            <a:ext cx="7482545" cy="4556915"/>
          </a:xfrm>
          <a:prstGeom prst="rect">
            <a:avLst/>
          </a:prstGeom>
        </p:spPr>
      </p:pic>
      <p:sp>
        <p:nvSpPr>
          <p:cNvPr id="4" name="Title 3"/>
          <p:cNvSpPr>
            <a:spLocks noGrp="1"/>
          </p:cNvSpPr>
          <p:nvPr>
            <p:ph type="title"/>
          </p:nvPr>
        </p:nvSpPr>
        <p:spPr>
          <a:xfrm>
            <a:off x="2128720" y="84020"/>
            <a:ext cx="6413610" cy="502566"/>
          </a:xfrm>
        </p:spPr>
        <p:txBody>
          <a:bodyPr>
            <a:normAutofit fontScale="90000"/>
          </a:bodyPr>
          <a:lstStyle/>
          <a:p>
            <a:pPr algn="ctr"/>
            <a:r>
              <a:rPr lang="en-US" sz="2700" dirty="0">
                <a:solidFill>
                  <a:schemeClr val="tx1"/>
                </a:solidFill>
              </a:rPr>
              <a:t>Most vulnerable operating </a:t>
            </a:r>
            <a:r>
              <a:rPr lang="en-US" sz="2700" dirty="0" smtClean="0">
                <a:solidFill>
                  <a:schemeClr val="tx1"/>
                </a:solidFill>
              </a:rPr>
              <a:t>systems (</a:t>
            </a:r>
            <a:r>
              <a:rPr lang="en-US" sz="2000" dirty="0" smtClean="0">
                <a:solidFill>
                  <a:schemeClr val="tx1"/>
                </a:solidFill>
              </a:rPr>
              <a:t>2018-2019 )</a:t>
            </a:r>
            <a:endParaRPr lang="en-US" dirty="0"/>
          </a:p>
        </p:txBody>
      </p:sp>
      <p:sp>
        <p:nvSpPr>
          <p:cNvPr id="7" name="Content Placeholder 2"/>
          <p:cNvSpPr>
            <a:spLocks noGrp="1"/>
          </p:cNvSpPr>
          <p:nvPr>
            <p:ph idx="1"/>
          </p:nvPr>
        </p:nvSpPr>
        <p:spPr>
          <a:xfrm>
            <a:off x="7213070" y="4556915"/>
            <a:ext cx="1610573" cy="305410"/>
          </a:xfrm>
        </p:spPr>
        <p:txBody>
          <a:bodyPr>
            <a:noAutofit/>
          </a:bodyPr>
          <a:lstStyle/>
          <a:p>
            <a:pPr marL="0" indent="0">
              <a:buNone/>
            </a:pPr>
            <a:r>
              <a:rPr lang="en-US" sz="900" b="1" i="1" dirty="0" smtClean="0">
                <a:solidFill>
                  <a:schemeClr val="tx1"/>
                </a:solidFill>
              </a:rPr>
              <a:t>Source : skyboxsecurity.com</a:t>
            </a:r>
            <a:endParaRPr lang="en-US" sz="900" b="1" i="1" dirty="0">
              <a:solidFill>
                <a:schemeClr val="tx1"/>
              </a:solidFill>
            </a:endParaRPr>
          </a:p>
        </p:txBody>
      </p:sp>
    </p:spTree>
    <p:extLst>
      <p:ext uri="{BB962C8B-B14F-4D97-AF65-F5344CB8AC3E}">
        <p14:creationId xmlns:p14="http://schemas.microsoft.com/office/powerpoint/2010/main" val="2684669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4322" y="901523"/>
            <a:ext cx="8246070" cy="4060880"/>
          </a:xfrm>
          <a:prstGeom prst="rect">
            <a:avLst/>
          </a:prstGeom>
        </p:spPr>
      </p:pic>
      <p:sp>
        <p:nvSpPr>
          <p:cNvPr id="5" name="Title 1"/>
          <p:cNvSpPr>
            <a:spLocks noGrp="1"/>
          </p:cNvSpPr>
          <p:nvPr>
            <p:ph type="title"/>
          </p:nvPr>
        </p:nvSpPr>
        <p:spPr>
          <a:xfrm>
            <a:off x="448965" y="0"/>
            <a:ext cx="8246070" cy="916230"/>
          </a:xfrm>
        </p:spPr>
        <p:txBody>
          <a:bodyPr>
            <a:noAutofit/>
          </a:bodyPr>
          <a:lstStyle/>
          <a:p>
            <a:r>
              <a:rPr lang="en-US" sz="2400" dirty="0">
                <a:solidFill>
                  <a:schemeClr val="bg1"/>
                </a:solidFill>
              </a:rPr>
              <a:t>Top 20 spam C2 hosting countries</a:t>
            </a:r>
            <a:r>
              <a:rPr lang="en-US" dirty="0"/>
              <a:t/>
            </a:r>
            <a:br>
              <a:rPr lang="en-US" dirty="0"/>
            </a:br>
            <a:r>
              <a:rPr lang="en-US" sz="1400" dirty="0"/>
              <a:t>Top 20 countries according to their share of spam command and control (C2) servers globally in </a:t>
            </a:r>
            <a:r>
              <a:rPr lang="en-US" sz="1400" dirty="0" smtClean="0"/>
              <a:t>2019</a:t>
            </a:r>
            <a:endParaRPr lang="en-US" sz="2000" dirty="0"/>
          </a:p>
        </p:txBody>
      </p:sp>
      <p:sp>
        <p:nvSpPr>
          <p:cNvPr id="6" name="Content Placeholder 2"/>
          <p:cNvSpPr>
            <a:spLocks noGrp="1"/>
          </p:cNvSpPr>
          <p:nvPr>
            <p:ph idx="1"/>
          </p:nvPr>
        </p:nvSpPr>
        <p:spPr>
          <a:xfrm>
            <a:off x="6862575" y="4098800"/>
            <a:ext cx="1374345" cy="305410"/>
          </a:xfrm>
        </p:spPr>
        <p:txBody>
          <a:bodyPr>
            <a:normAutofit/>
          </a:bodyPr>
          <a:lstStyle/>
          <a:p>
            <a:pPr marL="0" indent="0">
              <a:buNone/>
            </a:pPr>
            <a:r>
              <a:rPr lang="en-US" sz="1200" i="1" dirty="0" smtClean="0"/>
              <a:t>Source </a:t>
            </a:r>
            <a:r>
              <a:rPr lang="en-US" sz="1200" i="1" dirty="0"/>
              <a:t>: IBX-</a:t>
            </a:r>
            <a:r>
              <a:rPr lang="en-US" sz="1200" i="1" dirty="0" err="1"/>
              <a:t>XForce</a:t>
            </a:r>
            <a:endParaRPr lang="en-US" sz="1200" i="1" dirty="0"/>
          </a:p>
          <a:p>
            <a:pPr marL="0" indent="0">
              <a:buNone/>
            </a:pPr>
            <a:endParaRPr lang="en-US" sz="1200" i="1" dirty="0"/>
          </a:p>
        </p:txBody>
      </p:sp>
    </p:spTree>
    <p:extLst>
      <p:ext uri="{BB962C8B-B14F-4D97-AF65-F5344CB8AC3E}">
        <p14:creationId xmlns:p14="http://schemas.microsoft.com/office/powerpoint/2010/main" val="1733845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48965" y="148616"/>
            <a:ext cx="8246070" cy="916230"/>
          </a:xfrm>
        </p:spPr>
        <p:txBody>
          <a:bodyPr>
            <a:noAutofit/>
          </a:bodyPr>
          <a:lstStyle/>
          <a:p>
            <a:r>
              <a:rPr lang="en-US" sz="2400" dirty="0">
                <a:solidFill>
                  <a:schemeClr val="bg1"/>
                </a:solidFill>
              </a:rPr>
              <a:t>Top malicious domain threat types</a:t>
            </a:r>
            <a:r>
              <a:rPr lang="en-US" dirty="0"/>
              <a:t/>
            </a:r>
            <a:br>
              <a:rPr lang="en-US" dirty="0"/>
            </a:br>
            <a:r>
              <a:rPr lang="en-US" sz="2000" dirty="0"/>
              <a:t>Breakdown of top malicious domain threat types, as a percentage of the six types shown, in </a:t>
            </a:r>
            <a:r>
              <a:rPr lang="en-US" sz="2000" dirty="0" smtClean="0"/>
              <a:t>2019</a:t>
            </a:r>
            <a:endParaRPr lang="en-US" sz="2000" dirty="0"/>
          </a:p>
        </p:txBody>
      </p:sp>
      <p:pic>
        <p:nvPicPr>
          <p:cNvPr id="7" name="Picture 6"/>
          <p:cNvPicPr>
            <a:picLocks noChangeAspect="1"/>
          </p:cNvPicPr>
          <p:nvPr/>
        </p:nvPicPr>
        <p:blipFill>
          <a:blip r:embed="rId2"/>
          <a:stretch>
            <a:fillRect/>
          </a:stretch>
        </p:blipFill>
        <p:spPr>
          <a:xfrm>
            <a:off x="448965" y="1283829"/>
            <a:ext cx="8246070" cy="3621993"/>
          </a:xfrm>
          <a:prstGeom prst="rect">
            <a:avLst/>
          </a:prstGeom>
        </p:spPr>
      </p:pic>
      <p:sp>
        <p:nvSpPr>
          <p:cNvPr id="3" name="Rectangle 2"/>
          <p:cNvSpPr/>
          <p:nvPr/>
        </p:nvSpPr>
        <p:spPr>
          <a:xfrm>
            <a:off x="6251755" y="3793390"/>
            <a:ext cx="2245102" cy="276999"/>
          </a:xfrm>
          <a:prstGeom prst="rect">
            <a:avLst/>
          </a:prstGeom>
        </p:spPr>
        <p:txBody>
          <a:bodyPr wrap="none">
            <a:spAutoFit/>
          </a:bodyPr>
          <a:lstStyle/>
          <a:p>
            <a:r>
              <a:rPr lang="en-US" sz="1200" i="1" dirty="0">
                <a:solidFill>
                  <a:schemeClr val="bg1"/>
                </a:solidFill>
              </a:rPr>
              <a:t>(Source: IBM X-Force and Quad9)</a:t>
            </a:r>
          </a:p>
        </p:txBody>
      </p:sp>
    </p:spTree>
    <p:extLst>
      <p:ext uri="{BB962C8B-B14F-4D97-AF65-F5344CB8AC3E}">
        <p14:creationId xmlns:p14="http://schemas.microsoft.com/office/powerpoint/2010/main" val="26828109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48965" y="1064846"/>
            <a:ext cx="7926178" cy="3899994"/>
          </a:xfrm>
          <a:prstGeom prst="rect">
            <a:avLst/>
          </a:prstGeom>
        </p:spPr>
      </p:pic>
      <p:sp>
        <p:nvSpPr>
          <p:cNvPr id="5" name="Title 1"/>
          <p:cNvSpPr>
            <a:spLocks noGrp="1"/>
          </p:cNvSpPr>
          <p:nvPr>
            <p:ph type="title"/>
          </p:nvPr>
        </p:nvSpPr>
        <p:spPr>
          <a:xfrm>
            <a:off x="448965" y="148616"/>
            <a:ext cx="8246070" cy="916230"/>
          </a:xfrm>
        </p:spPr>
        <p:txBody>
          <a:bodyPr>
            <a:noAutofit/>
          </a:bodyPr>
          <a:lstStyle/>
          <a:p>
            <a:r>
              <a:rPr lang="en-US" sz="2400" dirty="0">
                <a:solidFill>
                  <a:schemeClr val="bg1"/>
                </a:solidFill>
              </a:rPr>
              <a:t>Top 10 spoofed brands</a:t>
            </a:r>
            <a:r>
              <a:rPr lang="en-US" dirty="0"/>
              <a:t/>
            </a:r>
            <a:br>
              <a:rPr lang="en-US" dirty="0"/>
            </a:br>
            <a:r>
              <a:rPr lang="en-US" sz="2000" dirty="0"/>
              <a:t>Breakdown of the top 10 brands spoofed in spam in 2019</a:t>
            </a:r>
          </a:p>
        </p:txBody>
      </p:sp>
      <p:sp>
        <p:nvSpPr>
          <p:cNvPr id="3" name="Rectangle 2"/>
          <p:cNvSpPr/>
          <p:nvPr/>
        </p:nvSpPr>
        <p:spPr>
          <a:xfrm>
            <a:off x="6709870" y="4251505"/>
            <a:ext cx="1557414" cy="276999"/>
          </a:xfrm>
          <a:prstGeom prst="rect">
            <a:avLst/>
          </a:prstGeom>
        </p:spPr>
        <p:txBody>
          <a:bodyPr wrap="none">
            <a:spAutoFit/>
          </a:bodyPr>
          <a:lstStyle/>
          <a:p>
            <a:r>
              <a:rPr lang="en-US" sz="1200" i="1" dirty="0">
                <a:solidFill>
                  <a:schemeClr val="bg1"/>
                </a:solidFill>
              </a:rPr>
              <a:t>(Source: IBM </a:t>
            </a:r>
            <a:r>
              <a:rPr lang="en-US" sz="1200" i="1" dirty="0" smtClean="0">
                <a:solidFill>
                  <a:schemeClr val="bg1"/>
                </a:solidFill>
              </a:rPr>
              <a:t>X-Force)</a:t>
            </a:r>
            <a:endParaRPr lang="en-US" sz="1200" i="1" dirty="0">
              <a:solidFill>
                <a:schemeClr val="bg1"/>
              </a:solidFill>
            </a:endParaRPr>
          </a:p>
        </p:txBody>
      </p:sp>
    </p:spTree>
    <p:extLst>
      <p:ext uri="{BB962C8B-B14F-4D97-AF65-F5344CB8AC3E}">
        <p14:creationId xmlns:p14="http://schemas.microsoft.com/office/powerpoint/2010/main" val="2034065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C1B40F2-124E-46B5-92D8-EE1D4BF8688B}"/>
              </a:ext>
            </a:extLst>
          </p:cNvPr>
          <p:cNvGrpSpPr/>
          <p:nvPr/>
        </p:nvGrpSpPr>
        <p:grpSpPr>
          <a:xfrm>
            <a:off x="3380524" y="1495092"/>
            <a:ext cx="2390735" cy="2992222"/>
            <a:chOff x="3177799" y="1584460"/>
            <a:chExt cx="3187646" cy="3989629"/>
          </a:xfrm>
          <a:solidFill>
            <a:schemeClr val="accent3">
              <a:alpha val="40000"/>
            </a:schemeClr>
          </a:solidFill>
        </p:grpSpPr>
        <p:sp>
          <p:nvSpPr>
            <p:cNvPr id="4" name="Oval 21">
              <a:extLst>
                <a:ext uri="{FF2B5EF4-FFF2-40B4-BE49-F238E27FC236}">
                  <a16:creationId xmlns:a16="http://schemas.microsoft.com/office/drawing/2014/main" id="{4B212656-E498-4E57-9DC3-FA9417531058}"/>
                </a:ext>
              </a:extLst>
            </p:cNvPr>
            <p:cNvSpPr/>
            <p:nvPr/>
          </p:nvSpPr>
          <p:spPr>
            <a:xfrm rot="13450474" flipV="1">
              <a:off x="4291584" y="2528891"/>
              <a:ext cx="1771637" cy="1797070"/>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sp>
          <p:nvSpPr>
            <p:cNvPr id="5" name="Oval 21">
              <a:extLst>
                <a:ext uri="{FF2B5EF4-FFF2-40B4-BE49-F238E27FC236}">
                  <a16:creationId xmlns:a16="http://schemas.microsoft.com/office/drawing/2014/main" id="{D5F0B55B-DEDF-40DB-8130-0FE40FD73537}"/>
                </a:ext>
              </a:extLst>
            </p:cNvPr>
            <p:cNvSpPr/>
            <p:nvPr/>
          </p:nvSpPr>
          <p:spPr>
            <a:xfrm rot="13450474" flipV="1">
              <a:off x="3177799" y="2780875"/>
              <a:ext cx="1383595" cy="1403457"/>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sp>
          <p:nvSpPr>
            <p:cNvPr id="6" name="Oval 21">
              <a:extLst>
                <a:ext uri="{FF2B5EF4-FFF2-40B4-BE49-F238E27FC236}">
                  <a16:creationId xmlns:a16="http://schemas.microsoft.com/office/drawing/2014/main" id="{4799FBD3-8D7B-477D-BAA3-7F27BE6F5C6D}"/>
                </a:ext>
              </a:extLst>
            </p:cNvPr>
            <p:cNvSpPr/>
            <p:nvPr/>
          </p:nvSpPr>
          <p:spPr>
            <a:xfrm rot="13450474" flipV="1">
              <a:off x="4505893" y="4317079"/>
              <a:ext cx="1239221" cy="1257010"/>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sp>
          <p:nvSpPr>
            <p:cNvPr id="7" name="Oval 21">
              <a:extLst>
                <a:ext uri="{FF2B5EF4-FFF2-40B4-BE49-F238E27FC236}">
                  <a16:creationId xmlns:a16="http://schemas.microsoft.com/office/drawing/2014/main" id="{DB519C05-C3F6-449E-B1CF-D56713E220D0}"/>
                </a:ext>
              </a:extLst>
            </p:cNvPr>
            <p:cNvSpPr/>
            <p:nvPr/>
          </p:nvSpPr>
          <p:spPr>
            <a:xfrm rot="13450474" flipV="1">
              <a:off x="3553777" y="4013166"/>
              <a:ext cx="1013980" cy="102853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sp>
          <p:nvSpPr>
            <p:cNvPr id="8" name="Oval 21">
              <a:extLst>
                <a:ext uri="{FF2B5EF4-FFF2-40B4-BE49-F238E27FC236}">
                  <a16:creationId xmlns:a16="http://schemas.microsoft.com/office/drawing/2014/main" id="{74CF8AB8-4C77-4E78-ABEC-211AB7E51590}"/>
                </a:ext>
              </a:extLst>
            </p:cNvPr>
            <p:cNvSpPr/>
            <p:nvPr/>
          </p:nvSpPr>
          <p:spPr>
            <a:xfrm rot="13450474" flipV="1">
              <a:off x="4670412" y="1584460"/>
              <a:ext cx="1013980" cy="102853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sp>
          <p:nvSpPr>
            <p:cNvPr id="9" name="Oval 21">
              <a:extLst>
                <a:ext uri="{FF2B5EF4-FFF2-40B4-BE49-F238E27FC236}">
                  <a16:creationId xmlns:a16="http://schemas.microsoft.com/office/drawing/2014/main" id="{DB03F738-AA3C-46B8-BD92-538FF35DBFFB}"/>
                </a:ext>
              </a:extLst>
            </p:cNvPr>
            <p:cNvSpPr/>
            <p:nvPr/>
          </p:nvSpPr>
          <p:spPr>
            <a:xfrm rot="13450474" flipV="1">
              <a:off x="5679220" y="3904645"/>
              <a:ext cx="686225" cy="69607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sp>
          <p:nvSpPr>
            <p:cNvPr id="10" name="Oval 21">
              <a:extLst>
                <a:ext uri="{FF2B5EF4-FFF2-40B4-BE49-F238E27FC236}">
                  <a16:creationId xmlns:a16="http://schemas.microsoft.com/office/drawing/2014/main" id="{C98616C5-8885-4F80-9349-E2CA181E243D}"/>
                </a:ext>
              </a:extLst>
            </p:cNvPr>
            <p:cNvSpPr/>
            <p:nvPr/>
          </p:nvSpPr>
          <p:spPr>
            <a:xfrm rot="13450474" flipV="1">
              <a:off x="3986879" y="2239405"/>
              <a:ext cx="686225" cy="69607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900"/>
            </a:p>
          </p:txBody>
        </p:sp>
      </p:grpSp>
      <p:sp>
        <p:nvSpPr>
          <p:cNvPr id="11" name="Hexagon 10">
            <a:extLst>
              <a:ext uri="{FF2B5EF4-FFF2-40B4-BE49-F238E27FC236}">
                <a16:creationId xmlns:a16="http://schemas.microsoft.com/office/drawing/2014/main" id="{14BD6493-41B0-42E6-A043-8FD7DDD53071}"/>
              </a:ext>
            </a:extLst>
          </p:cNvPr>
          <p:cNvSpPr/>
          <p:nvPr/>
        </p:nvSpPr>
        <p:spPr>
          <a:xfrm>
            <a:off x="3774414" y="2294309"/>
            <a:ext cx="1508870" cy="1300749"/>
          </a:xfrm>
          <a:prstGeom prst="hexagon">
            <a:avLst/>
          </a:prstGeom>
          <a:solidFill>
            <a:schemeClr val="bg1">
              <a:lumMod val="95000"/>
            </a:schemeClr>
          </a:solidFill>
          <a:ln w="63500">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23" name="TextBox 22">
            <a:extLst>
              <a:ext uri="{FF2B5EF4-FFF2-40B4-BE49-F238E27FC236}">
                <a16:creationId xmlns:a16="http://schemas.microsoft.com/office/drawing/2014/main" id="{13097D33-CB2B-43D6-AD29-E75640F32DDB}"/>
              </a:ext>
            </a:extLst>
          </p:cNvPr>
          <p:cNvSpPr txBox="1"/>
          <p:nvPr/>
        </p:nvSpPr>
        <p:spPr>
          <a:xfrm>
            <a:off x="6172261" y="1354865"/>
            <a:ext cx="2385827" cy="584775"/>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Update your software and operating system</a:t>
            </a:r>
            <a:endParaRPr lang="ko-KR" altLang="en-US" sz="1600" b="1" dirty="0">
              <a:solidFill>
                <a:schemeClr val="tx1">
                  <a:lumMod val="75000"/>
                  <a:lumOff val="25000"/>
                </a:schemeClr>
              </a:solidFill>
              <a:cs typeface="Arial" pitchFamily="34" charset="0"/>
            </a:endParaRPr>
          </a:p>
        </p:txBody>
      </p:sp>
      <p:sp>
        <p:nvSpPr>
          <p:cNvPr id="26" name="TextBox 25">
            <a:extLst>
              <a:ext uri="{FF2B5EF4-FFF2-40B4-BE49-F238E27FC236}">
                <a16:creationId xmlns:a16="http://schemas.microsoft.com/office/drawing/2014/main" id="{4F5B5434-D4F6-48AB-8B53-20E5F34EC162}"/>
              </a:ext>
            </a:extLst>
          </p:cNvPr>
          <p:cNvSpPr txBox="1"/>
          <p:nvPr/>
        </p:nvSpPr>
        <p:spPr>
          <a:xfrm>
            <a:off x="6443606" y="2798784"/>
            <a:ext cx="2297438" cy="338554"/>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Use anti-virus software</a:t>
            </a:r>
            <a:endParaRPr lang="ko-KR" altLang="en-US" sz="1600" b="1" dirty="0">
              <a:solidFill>
                <a:schemeClr val="tx1">
                  <a:lumMod val="75000"/>
                  <a:lumOff val="25000"/>
                </a:schemeClr>
              </a:solidFill>
              <a:cs typeface="Arial" pitchFamily="34" charset="0"/>
            </a:endParaRPr>
          </a:p>
        </p:txBody>
      </p:sp>
      <p:sp>
        <p:nvSpPr>
          <p:cNvPr id="29" name="TextBox 28">
            <a:extLst>
              <a:ext uri="{FF2B5EF4-FFF2-40B4-BE49-F238E27FC236}">
                <a16:creationId xmlns:a16="http://schemas.microsoft.com/office/drawing/2014/main" id="{D4299762-8F57-43EC-B0DF-A79D3B32C424}"/>
              </a:ext>
            </a:extLst>
          </p:cNvPr>
          <p:cNvSpPr txBox="1"/>
          <p:nvPr/>
        </p:nvSpPr>
        <p:spPr>
          <a:xfrm>
            <a:off x="6218270" y="4053930"/>
            <a:ext cx="2522774" cy="338554"/>
          </a:xfrm>
          <a:prstGeom prst="rect">
            <a:avLst/>
          </a:prstGeom>
          <a:noFill/>
        </p:spPr>
        <p:txBody>
          <a:bodyPr wrap="square" rtlCol="0">
            <a:spAutoFit/>
          </a:bodyPr>
          <a:lstStyle/>
          <a:p>
            <a:r>
              <a:rPr lang="en-GB" sz="1600" b="1" dirty="0"/>
              <a:t>Use </a:t>
            </a:r>
            <a:r>
              <a:rPr lang="en-GB" sz="1600" b="1" dirty="0" smtClean="0"/>
              <a:t>strong passwords</a:t>
            </a:r>
            <a:endParaRPr lang="ko-KR" altLang="en-US" sz="800" b="1" dirty="0">
              <a:solidFill>
                <a:schemeClr val="tx1">
                  <a:lumMod val="75000"/>
                  <a:lumOff val="25000"/>
                </a:schemeClr>
              </a:solidFill>
              <a:cs typeface="Arial" pitchFamily="34" charset="0"/>
            </a:endParaRPr>
          </a:p>
        </p:txBody>
      </p:sp>
      <p:sp>
        <p:nvSpPr>
          <p:cNvPr id="30" name="Oval 29">
            <a:extLst>
              <a:ext uri="{FF2B5EF4-FFF2-40B4-BE49-F238E27FC236}">
                <a16:creationId xmlns:a16="http://schemas.microsoft.com/office/drawing/2014/main" id="{8B97FC82-BB51-4D1F-998F-9A6B91C00849}"/>
              </a:ext>
            </a:extLst>
          </p:cNvPr>
          <p:cNvSpPr/>
          <p:nvPr/>
        </p:nvSpPr>
        <p:spPr>
          <a:xfrm>
            <a:off x="5442907" y="3982674"/>
            <a:ext cx="520061" cy="520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1" name="Oval 30">
            <a:extLst>
              <a:ext uri="{FF2B5EF4-FFF2-40B4-BE49-F238E27FC236}">
                <a16:creationId xmlns:a16="http://schemas.microsoft.com/office/drawing/2014/main" id="{6B7726CB-EB6A-4BEC-A911-F8D41E22616D}"/>
              </a:ext>
            </a:extLst>
          </p:cNvPr>
          <p:cNvSpPr/>
          <p:nvPr/>
        </p:nvSpPr>
        <p:spPr>
          <a:xfrm>
            <a:off x="3316674" y="3982674"/>
            <a:ext cx="520061" cy="5200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2" name="Oval 31">
            <a:extLst>
              <a:ext uri="{FF2B5EF4-FFF2-40B4-BE49-F238E27FC236}">
                <a16:creationId xmlns:a16="http://schemas.microsoft.com/office/drawing/2014/main" id="{265DC9DF-75FF-46A5-97CA-6A532F22D563}"/>
              </a:ext>
            </a:extLst>
          </p:cNvPr>
          <p:cNvSpPr/>
          <p:nvPr/>
        </p:nvSpPr>
        <p:spPr>
          <a:xfrm>
            <a:off x="2776614" y="2745295"/>
            <a:ext cx="520061" cy="520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3" name="Oval 32">
            <a:extLst>
              <a:ext uri="{FF2B5EF4-FFF2-40B4-BE49-F238E27FC236}">
                <a16:creationId xmlns:a16="http://schemas.microsoft.com/office/drawing/2014/main" id="{A8806A1A-3DA3-4722-ABC6-A4140C1A7850}"/>
              </a:ext>
            </a:extLst>
          </p:cNvPr>
          <p:cNvSpPr/>
          <p:nvPr/>
        </p:nvSpPr>
        <p:spPr>
          <a:xfrm>
            <a:off x="3316674" y="1510332"/>
            <a:ext cx="520061" cy="520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4" name="Oval 33">
            <a:extLst>
              <a:ext uri="{FF2B5EF4-FFF2-40B4-BE49-F238E27FC236}">
                <a16:creationId xmlns:a16="http://schemas.microsoft.com/office/drawing/2014/main" id="{749098E7-F771-4D3B-B3B2-33909EBD3E33}"/>
              </a:ext>
            </a:extLst>
          </p:cNvPr>
          <p:cNvSpPr/>
          <p:nvPr/>
        </p:nvSpPr>
        <p:spPr>
          <a:xfrm>
            <a:off x="5442907" y="1510332"/>
            <a:ext cx="520061" cy="520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5" name="Oval 34">
            <a:extLst>
              <a:ext uri="{FF2B5EF4-FFF2-40B4-BE49-F238E27FC236}">
                <a16:creationId xmlns:a16="http://schemas.microsoft.com/office/drawing/2014/main" id="{88913742-416A-44A0-B80C-EBD9AFAAA050}"/>
              </a:ext>
            </a:extLst>
          </p:cNvPr>
          <p:cNvSpPr/>
          <p:nvPr/>
        </p:nvSpPr>
        <p:spPr>
          <a:xfrm>
            <a:off x="5820949" y="2730843"/>
            <a:ext cx="520061" cy="5200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6" name="Hexagon 35">
            <a:extLst>
              <a:ext uri="{FF2B5EF4-FFF2-40B4-BE49-F238E27FC236}">
                <a16:creationId xmlns:a16="http://schemas.microsoft.com/office/drawing/2014/main" id="{A51E1A10-736F-4AED-A653-72891679B274}"/>
              </a:ext>
            </a:extLst>
          </p:cNvPr>
          <p:cNvSpPr/>
          <p:nvPr/>
        </p:nvSpPr>
        <p:spPr>
          <a:xfrm>
            <a:off x="3831022" y="2343107"/>
            <a:ext cx="1395658" cy="1203153"/>
          </a:xfrm>
          <a:prstGeom prst="hexagon">
            <a:avLst/>
          </a:prstGeom>
          <a:solidFill>
            <a:schemeClr val="accent4"/>
          </a:solidFill>
          <a:ln w="635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p>
        </p:txBody>
      </p:sp>
      <p:sp>
        <p:nvSpPr>
          <p:cNvPr id="37" name="Block Arc 14">
            <a:extLst>
              <a:ext uri="{FF2B5EF4-FFF2-40B4-BE49-F238E27FC236}">
                <a16:creationId xmlns:a16="http://schemas.microsoft.com/office/drawing/2014/main" id="{6BDBC4AD-7872-47CA-8ACC-E899155103AF}"/>
              </a:ext>
            </a:extLst>
          </p:cNvPr>
          <p:cNvSpPr/>
          <p:nvPr/>
        </p:nvSpPr>
        <p:spPr>
          <a:xfrm rot="16200000">
            <a:off x="4060734" y="2475325"/>
            <a:ext cx="941683" cy="942302"/>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900" dirty="0">
              <a:solidFill>
                <a:schemeClr val="tx1"/>
              </a:solidFill>
            </a:endParaRPr>
          </a:p>
        </p:txBody>
      </p:sp>
      <p:sp>
        <p:nvSpPr>
          <p:cNvPr id="45" name="Title 1"/>
          <p:cNvSpPr txBox="1">
            <a:spLocks/>
          </p:cNvSpPr>
          <p:nvPr/>
        </p:nvSpPr>
        <p:spPr>
          <a:xfrm>
            <a:off x="448965" y="281175"/>
            <a:ext cx="8246070" cy="91623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t>Protect Against Cyberattacks</a:t>
            </a:r>
            <a:endParaRPr lang="en-US" sz="3600" dirty="0"/>
          </a:p>
        </p:txBody>
      </p:sp>
      <p:sp>
        <p:nvSpPr>
          <p:cNvPr id="46" name="TextBox 45">
            <a:extLst>
              <a:ext uri="{FF2B5EF4-FFF2-40B4-BE49-F238E27FC236}">
                <a16:creationId xmlns:a16="http://schemas.microsoft.com/office/drawing/2014/main" id="{13097D33-CB2B-43D6-AD29-E75640F32DDB}"/>
              </a:ext>
            </a:extLst>
          </p:cNvPr>
          <p:cNvSpPr txBox="1"/>
          <p:nvPr/>
        </p:nvSpPr>
        <p:spPr>
          <a:xfrm>
            <a:off x="647593" y="1304423"/>
            <a:ext cx="2629956" cy="830997"/>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Do not open email attachments from unknown senders</a:t>
            </a:r>
            <a:endParaRPr lang="ko-KR" altLang="en-US" sz="1600" b="1" dirty="0">
              <a:solidFill>
                <a:schemeClr val="tx1">
                  <a:lumMod val="75000"/>
                  <a:lumOff val="25000"/>
                </a:schemeClr>
              </a:solidFill>
              <a:cs typeface="Arial" pitchFamily="34" charset="0"/>
            </a:endParaRPr>
          </a:p>
        </p:txBody>
      </p:sp>
      <p:sp>
        <p:nvSpPr>
          <p:cNvPr id="47" name="TextBox 46">
            <a:extLst>
              <a:ext uri="{FF2B5EF4-FFF2-40B4-BE49-F238E27FC236}">
                <a16:creationId xmlns:a16="http://schemas.microsoft.com/office/drawing/2014/main" id="{13097D33-CB2B-43D6-AD29-E75640F32DDB}"/>
              </a:ext>
            </a:extLst>
          </p:cNvPr>
          <p:cNvSpPr txBox="1"/>
          <p:nvPr/>
        </p:nvSpPr>
        <p:spPr>
          <a:xfrm>
            <a:off x="153232" y="2575374"/>
            <a:ext cx="2802680" cy="830997"/>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Do not click on links in emails from unknown senders or unfamiliar websites</a:t>
            </a:r>
            <a:endParaRPr lang="ko-KR" altLang="en-US" sz="1600" b="1" dirty="0">
              <a:solidFill>
                <a:schemeClr val="tx1">
                  <a:lumMod val="75000"/>
                  <a:lumOff val="25000"/>
                </a:schemeClr>
              </a:solidFill>
              <a:cs typeface="Arial" pitchFamily="34" charset="0"/>
            </a:endParaRPr>
          </a:p>
        </p:txBody>
      </p:sp>
      <p:sp>
        <p:nvSpPr>
          <p:cNvPr id="48" name="TextBox 47">
            <a:extLst>
              <a:ext uri="{FF2B5EF4-FFF2-40B4-BE49-F238E27FC236}">
                <a16:creationId xmlns:a16="http://schemas.microsoft.com/office/drawing/2014/main" id="{13097D33-CB2B-43D6-AD29-E75640F32DDB}"/>
              </a:ext>
            </a:extLst>
          </p:cNvPr>
          <p:cNvSpPr txBox="1"/>
          <p:nvPr/>
        </p:nvSpPr>
        <p:spPr>
          <a:xfrm>
            <a:off x="615637" y="3982674"/>
            <a:ext cx="2802680" cy="584775"/>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Avoid using unsecure </a:t>
            </a:r>
            <a:r>
              <a:rPr lang="en-US" altLang="ko-KR" sz="1600" b="1" dirty="0" err="1">
                <a:solidFill>
                  <a:schemeClr val="tx1">
                    <a:lumMod val="75000"/>
                    <a:lumOff val="25000"/>
                  </a:schemeClr>
                </a:solidFill>
                <a:cs typeface="Arial" pitchFamily="34" charset="0"/>
              </a:rPr>
              <a:t>WiFi</a:t>
            </a:r>
            <a:r>
              <a:rPr lang="en-US" altLang="ko-KR" sz="1600" b="1" dirty="0">
                <a:solidFill>
                  <a:schemeClr val="tx1">
                    <a:lumMod val="75000"/>
                    <a:lumOff val="25000"/>
                  </a:schemeClr>
                </a:solidFill>
                <a:cs typeface="Arial" pitchFamily="34" charset="0"/>
              </a:rPr>
              <a:t> networks in public places</a:t>
            </a:r>
            <a:endParaRPr lang="ko-KR" altLang="en-US" sz="1600"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3211270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normAutofit fontScale="85000" lnSpcReduction="20000"/>
          </a:bodyPr>
          <a:lstStyle/>
          <a:p>
            <a:r>
              <a:rPr lang="en-US" dirty="0" smtClean="0"/>
              <a:t>Research on Cyber Attack</a:t>
            </a:r>
            <a:endParaRPr lang="en-US" dirty="0"/>
          </a:p>
        </p:txBody>
      </p:sp>
      <p:grpSp>
        <p:nvGrpSpPr>
          <p:cNvPr id="3" name="Group 2">
            <a:extLst>
              <a:ext uri="{FF2B5EF4-FFF2-40B4-BE49-F238E27FC236}">
                <a16:creationId xmlns:a16="http://schemas.microsoft.com/office/drawing/2014/main" id="{A5F439D2-5A99-4892-8A8A-D50CE9538E74}"/>
              </a:ext>
            </a:extLst>
          </p:cNvPr>
          <p:cNvGrpSpPr/>
          <p:nvPr/>
        </p:nvGrpSpPr>
        <p:grpSpPr>
          <a:xfrm>
            <a:off x="322553" y="1531990"/>
            <a:ext cx="3767279" cy="2889407"/>
            <a:chOff x="5550252" y="1926159"/>
            <a:chExt cx="3708834" cy="2844581"/>
          </a:xfrm>
        </p:grpSpPr>
        <p:grpSp>
          <p:nvGrpSpPr>
            <p:cNvPr id="4" name="Group 3">
              <a:extLst>
                <a:ext uri="{FF2B5EF4-FFF2-40B4-BE49-F238E27FC236}">
                  <a16:creationId xmlns:a16="http://schemas.microsoft.com/office/drawing/2014/main" id="{59D9EA09-75D5-4D6D-96EE-2C1AA1245F84}"/>
                </a:ext>
              </a:extLst>
            </p:cNvPr>
            <p:cNvGrpSpPr/>
            <p:nvPr/>
          </p:nvGrpSpPr>
          <p:grpSpPr>
            <a:xfrm rot="11700000">
              <a:off x="7577837" y="1926159"/>
              <a:ext cx="757646" cy="2121409"/>
              <a:chOff x="9854152" y="1744739"/>
              <a:chExt cx="757646" cy="2121409"/>
            </a:xfrm>
          </p:grpSpPr>
          <p:sp>
            <p:nvSpPr>
              <p:cNvPr id="13" name="Freeform: Shape 12">
                <a:extLst>
                  <a:ext uri="{FF2B5EF4-FFF2-40B4-BE49-F238E27FC236}">
                    <a16:creationId xmlns:a16="http://schemas.microsoft.com/office/drawing/2014/main" id="{15648FF1-E01C-4CE2-8D7D-2CD868273045}"/>
                  </a:ext>
                </a:extLst>
              </p:cNvPr>
              <p:cNvSpPr/>
              <p:nvPr/>
            </p:nvSpPr>
            <p:spPr>
              <a:xfrm>
                <a:off x="9854152" y="1744739"/>
                <a:ext cx="757646" cy="2121409"/>
              </a:xfrm>
              <a:custGeom>
                <a:avLst/>
                <a:gdLst>
                  <a:gd name="connsiteX0" fmla="*/ 398295 w 480600"/>
                  <a:gd name="connsiteY0" fmla="*/ 1046026 h 1345680"/>
                  <a:gd name="connsiteX1" fmla="*/ 348313 w 480600"/>
                  <a:gd name="connsiteY1" fmla="*/ 1015268 h 1345680"/>
                  <a:gd name="connsiteX2" fmla="*/ 329088 w 480600"/>
                  <a:gd name="connsiteY2" fmla="*/ 334738 h 1345680"/>
                  <a:gd name="connsiteX3" fmla="*/ 379071 w 480600"/>
                  <a:gd name="connsiteY3" fmla="*/ 303980 h 1345680"/>
                  <a:gd name="connsiteX4" fmla="*/ 440588 w 480600"/>
                  <a:gd name="connsiteY4" fmla="*/ 167489 h 1345680"/>
                  <a:gd name="connsiteX5" fmla="*/ 430976 w 480600"/>
                  <a:gd name="connsiteY5" fmla="*/ 109817 h 1345680"/>
                  <a:gd name="connsiteX6" fmla="*/ 334856 w 480600"/>
                  <a:gd name="connsiteY6" fmla="*/ 29076 h 1345680"/>
                  <a:gd name="connsiteX7" fmla="*/ 309864 w 480600"/>
                  <a:gd name="connsiteY7" fmla="*/ 54068 h 1345680"/>
                  <a:gd name="connsiteX8" fmla="*/ 309864 w 480600"/>
                  <a:gd name="connsiteY8" fmla="*/ 173256 h 1345680"/>
                  <a:gd name="connsiteX9" fmla="*/ 271416 w 480600"/>
                  <a:gd name="connsiteY9" fmla="*/ 211704 h 1345680"/>
                  <a:gd name="connsiteX10" fmla="*/ 219512 w 480600"/>
                  <a:gd name="connsiteY10" fmla="*/ 211704 h 1345680"/>
                  <a:gd name="connsiteX11" fmla="*/ 181064 w 480600"/>
                  <a:gd name="connsiteY11" fmla="*/ 173256 h 1345680"/>
                  <a:gd name="connsiteX12" fmla="*/ 181064 w 480600"/>
                  <a:gd name="connsiteY12" fmla="*/ 55990 h 1345680"/>
                  <a:gd name="connsiteX13" fmla="*/ 156072 w 480600"/>
                  <a:gd name="connsiteY13" fmla="*/ 30999 h 1345680"/>
                  <a:gd name="connsiteX14" fmla="*/ 59952 w 480600"/>
                  <a:gd name="connsiteY14" fmla="*/ 111740 h 1345680"/>
                  <a:gd name="connsiteX15" fmla="*/ 50340 w 480600"/>
                  <a:gd name="connsiteY15" fmla="*/ 169412 h 1345680"/>
                  <a:gd name="connsiteX16" fmla="*/ 111857 w 480600"/>
                  <a:gd name="connsiteY16" fmla="*/ 305902 h 1345680"/>
                  <a:gd name="connsiteX17" fmla="*/ 161840 w 480600"/>
                  <a:gd name="connsiteY17" fmla="*/ 336660 h 1345680"/>
                  <a:gd name="connsiteX18" fmla="*/ 142616 w 480600"/>
                  <a:gd name="connsiteY18" fmla="*/ 1017190 h 1345680"/>
                  <a:gd name="connsiteX19" fmla="*/ 92633 w 480600"/>
                  <a:gd name="connsiteY19" fmla="*/ 1047949 h 1345680"/>
                  <a:gd name="connsiteX20" fmla="*/ 31116 w 480600"/>
                  <a:gd name="connsiteY20" fmla="*/ 1184439 h 1345680"/>
                  <a:gd name="connsiteX21" fmla="*/ 40728 w 480600"/>
                  <a:gd name="connsiteY21" fmla="*/ 1242111 h 1345680"/>
                  <a:gd name="connsiteX22" fmla="*/ 136848 w 480600"/>
                  <a:gd name="connsiteY22" fmla="*/ 1322852 h 1345680"/>
                  <a:gd name="connsiteX23" fmla="*/ 161840 w 480600"/>
                  <a:gd name="connsiteY23" fmla="*/ 1297861 h 1345680"/>
                  <a:gd name="connsiteX24" fmla="*/ 161840 w 480600"/>
                  <a:gd name="connsiteY24" fmla="*/ 1178672 h 1345680"/>
                  <a:gd name="connsiteX25" fmla="*/ 200288 w 480600"/>
                  <a:gd name="connsiteY25" fmla="*/ 1140224 h 1345680"/>
                  <a:gd name="connsiteX26" fmla="*/ 290640 w 480600"/>
                  <a:gd name="connsiteY26" fmla="*/ 1140224 h 1345680"/>
                  <a:gd name="connsiteX27" fmla="*/ 329088 w 480600"/>
                  <a:gd name="connsiteY27" fmla="*/ 1178672 h 1345680"/>
                  <a:gd name="connsiteX28" fmla="*/ 329088 w 480600"/>
                  <a:gd name="connsiteY28" fmla="*/ 1297861 h 1345680"/>
                  <a:gd name="connsiteX29" fmla="*/ 354080 w 480600"/>
                  <a:gd name="connsiteY29" fmla="*/ 1322852 h 1345680"/>
                  <a:gd name="connsiteX30" fmla="*/ 450200 w 480600"/>
                  <a:gd name="connsiteY30" fmla="*/ 1242111 h 1345680"/>
                  <a:gd name="connsiteX31" fmla="*/ 459812 w 480600"/>
                  <a:gd name="connsiteY31" fmla="*/ 1184439 h 1345680"/>
                  <a:gd name="connsiteX32" fmla="*/ 398295 w 480600"/>
                  <a:gd name="connsiteY32" fmla="*/ 1046026 h 134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80600" h="1345680">
                    <a:moveTo>
                      <a:pt x="398295" y="1046026"/>
                    </a:moveTo>
                    <a:lnTo>
                      <a:pt x="348313" y="1015268"/>
                    </a:lnTo>
                    <a:lnTo>
                      <a:pt x="329088" y="334738"/>
                    </a:lnTo>
                    <a:lnTo>
                      <a:pt x="379071" y="303980"/>
                    </a:lnTo>
                    <a:cubicBezTo>
                      <a:pt x="425209" y="275144"/>
                      <a:pt x="450200" y="221316"/>
                      <a:pt x="440588" y="167489"/>
                    </a:cubicBezTo>
                    <a:lnTo>
                      <a:pt x="430976" y="109817"/>
                    </a:lnTo>
                    <a:cubicBezTo>
                      <a:pt x="423286" y="63680"/>
                      <a:pt x="382916" y="29076"/>
                      <a:pt x="334856" y="29076"/>
                    </a:cubicBezTo>
                    <a:cubicBezTo>
                      <a:pt x="321399" y="29076"/>
                      <a:pt x="309864" y="40611"/>
                      <a:pt x="309864" y="54068"/>
                    </a:cubicBezTo>
                    <a:lnTo>
                      <a:pt x="309864" y="173256"/>
                    </a:lnTo>
                    <a:cubicBezTo>
                      <a:pt x="309864" y="194403"/>
                      <a:pt x="292563" y="211704"/>
                      <a:pt x="271416" y="211704"/>
                    </a:cubicBezTo>
                    <a:lnTo>
                      <a:pt x="219512" y="211704"/>
                    </a:lnTo>
                    <a:cubicBezTo>
                      <a:pt x="198365" y="211704"/>
                      <a:pt x="181064" y="194403"/>
                      <a:pt x="181064" y="173256"/>
                    </a:cubicBezTo>
                    <a:lnTo>
                      <a:pt x="181064" y="55990"/>
                    </a:lnTo>
                    <a:cubicBezTo>
                      <a:pt x="181064" y="42533"/>
                      <a:pt x="169529" y="30999"/>
                      <a:pt x="156072" y="30999"/>
                    </a:cubicBezTo>
                    <a:cubicBezTo>
                      <a:pt x="108012" y="30999"/>
                      <a:pt x="67642" y="65602"/>
                      <a:pt x="59952" y="111740"/>
                    </a:cubicBezTo>
                    <a:lnTo>
                      <a:pt x="50340" y="169412"/>
                    </a:lnTo>
                    <a:cubicBezTo>
                      <a:pt x="40728" y="223239"/>
                      <a:pt x="65720" y="277066"/>
                      <a:pt x="111857" y="305902"/>
                    </a:cubicBezTo>
                    <a:lnTo>
                      <a:pt x="161840" y="336660"/>
                    </a:lnTo>
                    <a:lnTo>
                      <a:pt x="142616" y="1017190"/>
                    </a:lnTo>
                    <a:lnTo>
                      <a:pt x="92633" y="1047949"/>
                    </a:lnTo>
                    <a:cubicBezTo>
                      <a:pt x="46496" y="1076785"/>
                      <a:pt x="21504" y="1130612"/>
                      <a:pt x="31116" y="1184439"/>
                    </a:cubicBezTo>
                    <a:lnTo>
                      <a:pt x="40728" y="1242111"/>
                    </a:lnTo>
                    <a:cubicBezTo>
                      <a:pt x="48418" y="1288249"/>
                      <a:pt x="88788" y="1322852"/>
                      <a:pt x="136848" y="1322852"/>
                    </a:cubicBezTo>
                    <a:cubicBezTo>
                      <a:pt x="150305" y="1322852"/>
                      <a:pt x="161840" y="1311317"/>
                      <a:pt x="161840" y="1297861"/>
                    </a:cubicBezTo>
                    <a:lnTo>
                      <a:pt x="161840" y="1178672"/>
                    </a:lnTo>
                    <a:cubicBezTo>
                      <a:pt x="161840" y="1157525"/>
                      <a:pt x="179141" y="1140224"/>
                      <a:pt x="200288" y="1140224"/>
                    </a:cubicBezTo>
                    <a:lnTo>
                      <a:pt x="290640" y="1140224"/>
                    </a:lnTo>
                    <a:cubicBezTo>
                      <a:pt x="311787" y="1140224"/>
                      <a:pt x="329088" y="1157525"/>
                      <a:pt x="329088" y="1178672"/>
                    </a:cubicBezTo>
                    <a:lnTo>
                      <a:pt x="329088" y="1297861"/>
                    </a:lnTo>
                    <a:cubicBezTo>
                      <a:pt x="329088" y="1311317"/>
                      <a:pt x="340623" y="1322852"/>
                      <a:pt x="354080" y="1322852"/>
                    </a:cubicBezTo>
                    <a:cubicBezTo>
                      <a:pt x="402140" y="1322852"/>
                      <a:pt x="442510" y="1288249"/>
                      <a:pt x="450200" y="1242111"/>
                    </a:cubicBezTo>
                    <a:lnTo>
                      <a:pt x="459812" y="1184439"/>
                    </a:lnTo>
                    <a:cubicBezTo>
                      <a:pt x="469424" y="1128689"/>
                      <a:pt x="446355" y="1074862"/>
                      <a:pt x="398295" y="1046026"/>
                    </a:cubicBezTo>
                    <a:close/>
                  </a:path>
                </a:pathLst>
              </a:custGeom>
              <a:solidFill>
                <a:schemeClr val="accent2">
                  <a:lumMod val="75000"/>
                </a:schemeClr>
              </a:solidFill>
              <a:ln w="19209" cap="flat">
                <a:noFill/>
                <a:prstDash val="solid"/>
                <a:miter/>
              </a:ln>
            </p:spPr>
            <p:txBody>
              <a:bodyPr rtlCol="0" anchor="ctr"/>
              <a:lstStyle/>
              <a:p>
                <a:endParaRPr lang="en-US" sz="1350"/>
              </a:p>
            </p:txBody>
          </p:sp>
          <p:sp>
            <p:nvSpPr>
              <p:cNvPr id="14" name="Freeform: Shape 13">
                <a:extLst>
                  <a:ext uri="{FF2B5EF4-FFF2-40B4-BE49-F238E27FC236}">
                    <a16:creationId xmlns:a16="http://schemas.microsoft.com/office/drawing/2014/main" id="{60AAE0FF-D8D8-4E41-9444-A827F6FADDEA}"/>
                  </a:ext>
                </a:extLst>
              </p:cNvPr>
              <p:cNvSpPr/>
              <p:nvPr/>
            </p:nvSpPr>
            <p:spPr>
              <a:xfrm>
                <a:off x="9898391" y="1790004"/>
                <a:ext cx="343852" cy="2036553"/>
              </a:xfrm>
              <a:custGeom>
                <a:avLst/>
                <a:gdLst>
                  <a:gd name="connsiteX0" fmla="*/ 200205 w 343852"/>
                  <a:gd name="connsiteY0" fmla="*/ 0 h 2036553"/>
                  <a:gd name="connsiteX1" fmla="*/ 239604 w 343852"/>
                  <a:gd name="connsiteY1" fmla="*/ 39397 h 2036553"/>
                  <a:gd name="connsiteX2" fmla="*/ 239604 w 343852"/>
                  <a:gd name="connsiteY2" fmla="*/ 224262 h 2036553"/>
                  <a:gd name="connsiteX3" fmla="*/ 300216 w 343852"/>
                  <a:gd name="connsiteY3" fmla="*/ 284874 h 2036553"/>
                  <a:gd name="connsiteX4" fmla="*/ 343852 w 343852"/>
                  <a:gd name="connsiteY4" fmla="*/ 284874 h 2036553"/>
                  <a:gd name="connsiteX5" fmla="*/ 343852 w 343852"/>
                  <a:gd name="connsiteY5" fmla="*/ 1748647 h 2036553"/>
                  <a:gd name="connsiteX6" fmla="*/ 269910 w 343852"/>
                  <a:gd name="connsiteY6" fmla="*/ 1748647 h 2036553"/>
                  <a:gd name="connsiteX7" fmla="*/ 209298 w 343852"/>
                  <a:gd name="connsiteY7" fmla="*/ 1809259 h 2036553"/>
                  <a:gd name="connsiteX8" fmla="*/ 209298 w 343852"/>
                  <a:gd name="connsiteY8" fmla="*/ 1997156 h 2036553"/>
                  <a:gd name="connsiteX9" fmla="*/ 169899 w 343852"/>
                  <a:gd name="connsiteY9" fmla="*/ 2036553 h 2036553"/>
                  <a:gd name="connsiteX10" fmla="*/ 18370 w 343852"/>
                  <a:gd name="connsiteY10" fmla="*/ 1909268 h 2036553"/>
                  <a:gd name="connsiteX11" fmla="*/ 3217 w 343852"/>
                  <a:gd name="connsiteY11" fmla="*/ 1818350 h 2036553"/>
                  <a:gd name="connsiteX12" fmla="*/ 100196 w 343852"/>
                  <a:gd name="connsiteY12" fmla="*/ 1603180 h 2036553"/>
                  <a:gd name="connsiteX13" fmla="*/ 178992 w 343852"/>
                  <a:gd name="connsiteY13" fmla="*/ 1554689 h 2036553"/>
                  <a:gd name="connsiteX14" fmla="*/ 209298 w 343852"/>
                  <a:gd name="connsiteY14" fmla="*/ 481862 h 2036553"/>
                  <a:gd name="connsiteX15" fmla="*/ 130502 w 343852"/>
                  <a:gd name="connsiteY15" fmla="*/ 433373 h 2036553"/>
                  <a:gd name="connsiteX16" fmla="*/ 33523 w 343852"/>
                  <a:gd name="connsiteY16" fmla="*/ 218202 h 2036553"/>
                  <a:gd name="connsiteX17" fmla="*/ 48676 w 343852"/>
                  <a:gd name="connsiteY17" fmla="*/ 127285 h 2036553"/>
                  <a:gd name="connsiteX18" fmla="*/ 200205 w 343852"/>
                  <a:gd name="connsiteY18" fmla="*/ 0 h 203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3852" h="2036553">
                    <a:moveTo>
                      <a:pt x="200205" y="0"/>
                    </a:moveTo>
                    <a:cubicBezTo>
                      <a:pt x="221419" y="0"/>
                      <a:pt x="239604" y="18183"/>
                      <a:pt x="239604" y="39397"/>
                    </a:cubicBezTo>
                    <a:lnTo>
                      <a:pt x="239604" y="224262"/>
                    </a:lnTo>
                    <a:cubicBezTo>
                      <a:pt x="239604" y="257599"/>
                      <a:pt x="266878" y="284874"/>
                      <a:pt x="300216" y="284874"/>
                    </a:cubicBezTo>
                    <a:lnTo>
                      <a:pt x="343852" y="284874"/>
                    </a:lnTo>
                    <a:lnTo>
                      <a:pt x="343852" y="1748647"/>
                    </a:lnTo>
                    <a:lnTo>
                      <a:pt x="269910" y="1748647"/>
                    </a:lnTo>
                    <a:cubicBezTo>
                      <a:pt x="236572" y="1748647"/>
                      <a:pt x="209298" y="1775922"/>
                      <a:pt x="209298" y="1809259"/>
                    </a:cubicBezTo>
                    <a:lnTo>
                      <a:pt x="209298" y="1997156"/>
                    </a:lnTo>
                    <a:cubicBezTo>
                      <a:pt x="209298" y="2018368"/>
                      <a:pt x="191114" y="2036553"/>
                      <a:pt x="169899" y="2036553"/>
                    </a:cubicBezTo>
                    <a:cubicBezTo>
                      <a:pt x="94135" y="2036553"/>
                      <a:pt x="30493" y="1982003"/>
                      <a:pt x="18370" y="1909268"/>
                    </a:cubicBezTo>
                    <a:lnTo>
                      <a:pt x="3217" y="1818350"/>
                    </a:lnTo>
                    <a:cubicBezTo>
                      <a:pt x="-11936" y="1733494"/>
                      <a:pt x="27463" y="1648638"/>
                      <a:pt x="100196" y="1603180"/>
                    </a:cubicBezTo>
                    <a:lnTo>
                      <a:pt x="178992" y="1554689"/>
                    </a:lnTo>
                    <a:lnTo>
                      <a:pt x="209298" y="481862"/>
                    </a:lnTo>
                    <a:lnTo>
                      <a:pt x="130502" y="433373"/>
                    </a:lnTo>
                    <a:cubicBezTo>
                      <a:pt x="57769" y="387914"/>
                      <a:pt x="18370" y="303058"/>
                      <a:pt x="33523" y="218202"/>
                    </a:cubicBezTo>
                    <a:lnTo>
                      <a:pt x="48676" y="127285"/>
                    </a:lnTo>
                    <a:cubicBezTo>
                      <a:pt x="60799" y="54550"/>
                      <a:pt x="124440" y="0"/>
                      <a:pt x="200205" y="0"/>
                    </a:cubicBezTo>
                    <a:close/>
                  </a:path>
                </a:pathLst>
              </a:custGeom>
              <a:solidFill>
                <a:schemeClr val="accent2"/>
              </a:solidFill>
              <a:ln w="19209" cap="flat">
                <a:noFill/>
                <a:prstDash val="solid"/>
                <a:miter/>
              </a:ln>
            </p:spPr>
            <p:txBody>
              <a:bodyPr wrap="square" rtlCol="0" anchor="ctr">
                <a:noAutofit/>
              </a:bodyPr>
              <a:lstStyle/>
              <a:p>
                <a:endParaRPr lang="en-US" sz="1350"/>
              </a:p>
            </p:txBody>
          </p:sp>
        </p:grpSp>
        <p:grpSp>
          <p:nvGrpSpPr>
            <p:cNvPr id="5" name="Graphic 20">
              <a:extLst>
                <a:ext uri="{FF2B5EF4-FFF2-40B4-BE49-F238E27FC236}">
                  <a16:creationId xmlns:a16="http://schemas.microsoft.com/office/drawing/2014/main" id="{34837FD5-BD6A-4D4B-86F4-D2286796791A}"/>
                </a:ext>
              </a:extLst>
            </p:cNvPr>
            <p:cNvGrpSpPr/>
            <p:nvPr/>
          </p:nvGrpSpPr>
          <p:grpSpPr>
            <a:xfrm>
              <a:off x="5550252" y="2224723"/>
              <a:ext cx="3708834" cy="2546017"/>
              <a:chOff x="1847758" y="1028034"/>
              <a:chExt cx="8491173" cy="5828968"/>
            </a:xfrm>
          </p:grpSpPr>
          <p:sp>
            <p:nvSpPr>
              <p:cNvPr id="6" name="Freeform: Shape 5">
                <a:extLst>
                  <a:ext uri="{FF2B5EF4-FFF2-40B4-BE49-F238E27FC236}">
                    <a16:creationId xmlns:a16="http://schemas.microsoft.com/office/drawing/2014/main" id="{32A46820-3CDE-4790-9804-642EC8A43E84}"/>
                  </a:ext>
                </a:extLst>
              </p:cNvPr>
              <p:cNvSpPr/>
              <p:nvPr/>
            </p:nvSpPr>
            <p:spPr>
              <a:xfrm>
                <a:off x="5617962" y="2071387"/>
                <a:ext cx="2529427" cy="2124453"/>
              </a:xfrm>
              <a:custGeom>
                <a:avLst/>
                <a:gdLst>
                  <a:gd name="connsiteX0" fmla="*/ 2512202 w 2529426"/>
                  <a:gd name="connsiteY0" fmla="*/ 339204 h 2124453"/>
                  <a:gd name="connsiteX1" fmla="*/ 2297101 w 2529426"/>
                  <a:gd name="connsiteY1" fmla="*/ 179206 h 2124453"/>
                  <a:gd name="connsiteX2" fmla="*/ 1726155 w 2529426"/>
                  <a:gd name="connsiteY2" fmla="*/ 4603 h 2124453"/>
                  <a:gd name="connsiteX3" fmla="*/ 1546904 w 2529426"/>
                  <a:gd name="connsiteY3" fmla="*/ 33150 h 2124453"/>
                  <a:gd name="connsiteX4" fmla="*/ 1131972 w 2529426"/>
                  <a:gd name="connsiteY4" fmla="*/ 180534 h 2124453"/>
                  <a:gd name="connsiteX5" fmla="*/ 904921 w 2529426"/>
                  <a:gd name="connsiteY5" fmla="*/ 297379 h 2124453"/>
                  <a:gd name="connsiteX6" fmla="*/ 201196 w 2529426"/>
                  <a:gd name="connsiteY6" fmla="*/ 865006 h 2124453"/>
                  <a:gd name="connsiteX7" fmla="*/ 700 w 2529426"/>
                  <a:gd name="connsiteY7" fmla="*/ 997120 h 2124453"/>
                  <a:gd name="connsiteX8" fmla="*/ 128168 w 2529426"/>
                  <a:gd name="connsiteY8" fmla="*/ 1426658 h 2124453"/>
                  <a:gd name="connsiteX9" fmla="*/ 144765 w 2529426"/>
                  <a:gd name="connsiteY9" fmla="*/ 1456534 h 2124453"/>
                  <a:gd name="connsiteX10" fmla="*/ 145429 w 2529426"/>
                  <a:gd name="connsiteY10" fmla="*/ 1461180 h 2124453"/>
                  <a:gd name="connsiteX11" fmla="*/ 252315 w 2529426"/>
                  <a:gd name="connsiteY11" fmla="*/ 2130384 h 2124453"/>
                  <a:gd name="connsiteX12" fmla="*/ 790068 w 2529426"/>
                  <a:gd name="connsiteY12" fmla="*/ 2098516 h 2124453"/>
                  <a:gd name="connsiteX13" fmla="*/ 1690968 w 2529426"/>
                  <a:gd name="connsiteY13" fmla="*/ 1959763 h 2124453"/>
                  <a:gd name="connsiteX14" fmla="*/ 2028889 w 2529426"/>
                  <a:gd name="connsiteY14" fmla="*/ 1784496 h 2124453"/>
                  <a:gd name="connsiteX15" fmla="*/ 2072706 w 2529426"/>
                  <a:gd name="connsiteY15" fmla="*/ 1590639 h 2124453"/>
                  <a:gd name="connsiteX16" fmla="*/ 2097934 w 2529426"/>
                  <a:gd name="connsiteY16" fmla="*/ 1560764 h 2124453"/>
                  <a:gd name="connsiteX17" fmla="*/ 2297101 w 2529426"/>
                  <a:gd name="connsiteY17" fmla="*/ 1415372 h 2124453"/>
                  <a:gd name="connsiteX18" fmla="*/ 2267890 w 2529426"/>
                  <a:gd name="connsiteY18" fmla="*/ 1212221 h 2124453"/>
                  <a:gd name="connsiteX19" fmla="*/ 2290463 w 2529426"/>
                  <a:gd name="connsiteY19" fmla="*/ 1175707 h 2124453"/>
                  <a:gd name="connsiteX20" fmla="*/ 2401996 w 2529426"/>
                  <a:gd name="connsiteY20" fmla="*/ 1137201 h 2124453"/>
                  <a:gd name="connsiteX21" fmla="*/ 2443821 w 2529426"/>
                  <a:gd name="connsiteY21" fmla="*/ 997120 h 2124453"/>
                  <a:gd name="connsiteX22" fmla="*/ 2443821 w 2529426"/>
                  <a:gd name="connsiteY22" fmla="*/ 997120 h 2124453"/>
                  <a:gd name="connsiteX23" fmla="*/ 2443821 w 2529426"/>
                  <a:gd name="connsiteY23" fmla="*/ 997120 h 2124453"/>
                  <a:gd name="connsiteX24" fmla="*/ 2317018 w 2529426"/>
                  <a:gd name="connsiteY24" fmla="*/ 707664 h 2124453"/>
                  <a:gd name="connsiteX25" fmla="*/ 2326313 w 2529426"/>
                  <a:gd name="connsiteY25" fmla="*/ 683100 h 2124453"/>
                  <a:gd name="connsiteX26" fmla="*/ 2506227 w 2529426"/>
                  <a:gd name="connsiteY26" fmla="*/ 525757 h 2124453"/>
                  <a:gd name="connsiteX27" fmla="*/ 2512202 w 2529426"/>
                  <a:gd name="connsiteY27" fmla="*/ 339204 h 2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29426" h="2124453">
                    <a:moveTo>
                      <a:pt x="2512202" y="339204"/>
                    </a:moveTo>
                    <a:cubicBezTo>
                      <a:pt x="2437847" y="238956"/>
                      <a:pt x="2413946" y="227670"/>
                      <a:pt x="2297101" y="179206"/>
                    </a:cubicBezTo>
                    <a:cubicBezTo>
                      <a:pt x="2190879" y="123439"/>
                      <a:pt x="1849638" y="38461"/>
                      <a:pt x="1726155" y="4603"/>
                    </a:cubicBezTo>
                    <a:cubicBezTo>
                      <a:pt x="1663749" y="-7348"/>
                      <a:pt x="1626571" y="4603"/>
                      <a:pt x="1546904" y="33150"/>
                    </a:cubicBezTo>
                    <a:cubicBezTo>
                      <a:pt x="1408150" y="82278"/>
                      <a:pt x="1270061" y="130742"/>
                      <a:pt x="1131972" y="180534"/>
                    </a:cubicBezTo>
                    <a:cubicBezTo>
                      <a:pt x="1050977" y="209745"/>
                      <a:pt x="967327" y="231653"/>
                      <a:pt x="904921" y="297379"/>
                    </a:cubicBezTo>
                    <a:cubicBezTo>
                      <a:pt x="883676" y="319951"/>
                      <a:pt x="412313" y="695714"/>
                      <a:pt x="201196" y="865006"/>
                    </a:cubicBezTo>
                    <a:cubicBezTo>
                      <a:pt x="138790" y="915462"/>
                      <a:pt x="79704" y="971892"/>
                      <a:pt x="700" y="997120"/>
                    </a:cubicBezTo>
                    <a:cubicBezTo>
                      <a:pt x="-9258" y="1010398"/>
                      <a:pt x="89662" y="1294544"/>
                      <a:pt x="128168" y="1426658"/>
                    </a:cubicBezTo>
                    <a:cubicBezTo>
                      <a:pt x="131487" y="1437944"/>
                      <a:pt x="134143" y="1449895"/>
                      <a:pt x="144765" y="1456534"/>
                    </a:cubicBezTo>
                    <a:cubicBezTo>
                      <a:pt x="144101" y="1457861"/>
                      <a:pt x="144101" y="1459853"/>
                      <a:pt x="145429" y="1461180"/>
                    </a:cubicBezTo>
                    <a:cubicBezTo>
                      <a:pt x="151404" y="1481097"/>
                      <a:pt x="252315" y="2097189"/>
                      <a:pt x="252315" y="2130384"/>
                    </a:cubicBezTo>
                    <a:cubicBezTo>
                      <a:pt x="445508" y="2092542"/>
                      <a:pt x="594219" y="2079927"/>
                      <a:pt x="790068" y="2098516"/>
                    </a:cubicBezTo>
                    <a:cubicBezTo>
                      <a:pt x="1089482" y="2116442"/>
                      <a:pt x="1105416" y="2146981"/>
                      <a:pt x="1690968" y="1959763"/>
                    </a:cubicBezTo>
                    <a:cubicBezTo>
                      <a:pt x="1760013" y="1927897"/>
                      <a:pt x="1920011" y="1845574"/>
                      <a:pt x="2028889" y="1784496"/>
                    </a:cubicBezTo>
                    <a:cubicBezTo>
                      <a:pt x="2105901" y="1717443"/>
                      <a:pt x="2074698" y="1614540"/>
                      <a:pt x="2072706" y="1590639"/>
                    </a:cubicBezTo>
                    <a:cubicBezTo>
                      <a:pt x="2071378" y="1574042"/>
                      <a:pt x="2076026" y="1561428"/>
                      <a:pt x="2097934" y="1560764"/>
                    </a:cubicBezTo>
                    <a:cubicBezTo>
                      <a:pt x="2186231" y="1558109"/>
                      <a:pt x="2285151" y="1492383"/>
                      <a:pt x="2297101" y="1415372"/>
                    </a:cubicBezTo>
                    <a:cubicBezTo>
                      <a:pt x="2307060" y="1343672"/>
                      <a:pt x="2301749" y="1275955"/>
                      <a:pt x="2267890" y="1212221"/>
                    </a:cubicBezTo>
                    <a:cubicBezTo>
                      <a:pt x="2253285" y="1184338"/>
                      <a:pt x="2264571" y="1177699"/>
                      <a:pt x="2290463" y="1175707"/>
                    </a:cubicBezTo>
                    <a:cubicBezTo>
                      <a:pt x="2330296" y="1172388"/>
                      <a:pt x="2370793" y="1176371"/>
                      <a:pt x="2401996" y="1137201"/>
                    </a:cubicBezTo>
                    <a:cubicBezTo>
                      <a:pt x="2409299" y="1128571"/>
                      <a:pt x="2444485" y="1056871"/>
                      <a:pt x="2443821" y="997120"/>
                    </a:cubicBezTo>
                    <a:lnTo>
                      <a:pt x="2443821" y="997120"/>
                    </a:lnTo>
                    <a:cubicBezTo>
                      <a:pt x="2443821" y="997120"/>
                      <a:pt x="2443821" y="997120"/>
                      <a:pt x="2443821" y="997120"/>
                    </a:cubicBezTo>
                    <a:cubicBezTo>
                      <a:pt x="2460419" y="781356"/>
                      <a:pt x="2342246" y="742850"/>
                      <a:pt x="2317018" y="707664"/>
                    </a:cubicBezTo>
                    <a:cubicBezTo>
                      <a:pt x="2307724" y="694386"/>
                      <a:pt x="2303077" y="684427"/>
                      <a:pt x="2326313" y="683100"/>
                    </a:cubicBezTo>
                    <a:cubicBezTo>
                      <a:pt x="2341582" y="682436"/>
                      <a:pt x="2497597" y="577541"/>
                      <a:pt x="2506227" y="525757"/>
                    </a:cubicBezTo>
                    <a:cubicBezTo>
                      <a:pt x="2527472" y="484596"/>
                      <a:pt x="2546061" y="401610"/>
                      <a:pt x="2512202" y="339204"/>
                    </a:cubicBezTo>
                    <a:close/>
                  </a:path>
                </a:pathLst>
              </a:custGeom>
              <a:solidFill>
                <a:schemeClr val="accent4">
                  <a:lumMod val="40000"/>
                  <a:lumOff val="60000"/>
                </a:schemeClr>
              </a:solidFill>
              <a:ln w="6638" cap="flat">
                <a:noFill/>
                <a:prstDash val="solid"/>
                <a:miter/>
              </a:ln>
            </p:spPr>
            <p:txBody>
              <a:bodyPr rtlCol="0" anchor="ctr"/>
              <a:lstStyle/>
              <a:p>
                <a:endParaRPr lang="en-US" sz="1350"/>
              </a:p>
            </p:txBody>
          </p:sp>
          <p:sp>
            <p:nvSpPr>
              <p:cNvPr id="7" name="Freeform: Shape 6">
                <a:extLst>
                  <a:ext uri="{FF2B5EF4-FFF2-40B4-BE49-F238E27FC236}">
                    <a16:creationId xmlns:a16="http://schemas.microsoft.com/office/drawing/2014/main" id="{A038BFED-CB00-4559-94CE-BCE35B6F2E9B}"/>
                  </a:ext>
                </a:extLst>
              </p:cNvPr>
              <p:cNvSpPr/>
              <p:nvPr/>
            </p:nvSpPr>
            <p:spPr>
              <a:xfrm>
                <a:off x="1847758" y="1028034"/>
                <a:ext cx="8491173" cy="5828968"/>
              </a:xfrm>
              <a:custGeom>
                <a:avLst/>
                <a:gdLst>
                  <a:gd name="connsiteX0" fmla="*/ 8475904 w 8491173"/>
                  <a:gd name="connsiteY0" fmla="*/ 5304164 h 5828968"/>
                  <a:gd name="connsiteX1" fmla="*/ 7098329 w 8491173"/>
                  <a:gd name="connsiteY1" fmla="*/ 4621684 h 5828968"/>
                  <a:gd name="connsiteX2" fmla="*/ 7035259 w 8491173"/>
                  <a:gd name="connsiteY2" fmla="*/ 4607078 h 5828968"/>
                  <a:gd name="connsiteX3" fmla="*/ 3059212 w 8491173"/>
                  <a:gd name="connsiteY3" fmla="*/ 4621684 h 5828968"/>
                  <a:gd name="connsiteX4" fmla="*/ 3010084 w 8491173"/>
                  <a:gd name="connsiteY4" fmla="*/ 4636953 h 5828968"/>
                  <a:gd name="connsiteX5" fmla="*/ 2868012 w 8491173"/>
                  <a:gd name="connsiteY5" fmla="*/ 4729234 h 5828968"/>
                  <a:gd name="connsiteX6" fmla="*/ 1595331 w 8491173"/>
                  <a:gd name="connsiteY6" fmla="*/ 1161481 h 5828968"/>
                  <a:gd name="connsiteX7" fmla="*/ 1564792 w 8491173"/>
                  <a:gd name="connsiteY7" fmla="*/ 1124303 h 5828968"/>
                  <a:gd name="connsiteX8" fmla="*/ 148712 w 8491173"/>
                  <a:gd name="connsiteY8" fmla="*/ 28218 h 5828968"/>
                  <a:gd name="connsiteX9" fmla="*/ 47800 w 8491173"/>
                  <a:gd name="connsiteY9" fmla="*/ 25562 h 5828968"/>
                  <a:gd name="connsiteX10" fmla="*/ 9958 w 8491173"/>
                  <a:gd name="connsiteY10" fmla="*/ 91951 h 5828968"/>
                  <a:gd name="connsiteX11" fmla="*/ 0 w 8491173"/>
                  <a:gd name="connsiteY11" fmla="*/ 319666 h 5828968"/>
                  <a:gd name="connsiteX12" fmla="*/ 2056072 w 8491173"/>
                  <a:gd name="connsiteY12" fmla="*/ 5558435 h 5828968"/>
                  <a:gd name="connsiteX13" fmla="*/ 2156984 w 8491173"/>
                  <a:gd name="connsiteY13" fmla="*/ 5713785 h 5828968"/>
                  <a:gd name="connsiteX14" fmla="*/ 2217398 w 8491173"/>
                  <a:gd name="connsiteY14" fmla="*/ 5829303 h 5828968"/>
                  <a:gd name="connsiteX15" fmla="*/ 7799398 w 8491173"/>
                  <a:gd name="connsiteY15" fmla="*/ 5772872 h 5828968"/>
                  <a:gd name="connsiteX16" fmla="*/ 7916907 w 8491173"/>
                  <a:gd name="connsiteY16" fmla="*/ 5756275 h 5828968"/>
                  <a:gd name="connsiteX17" fmla="*/ 8403540 w 8491173"/>
                  <a:gd name="connsiteY17" fmla="*/ 5569721 h 5828968"/>
                  <a:gd name="connsiteX18" fmla="*/ 8446029 w 8491173"/>
                  <a:gd name="connsiteY18" fmla="*/ 5523248 h 5828968"/>
                  <a:gd name="connsiteX19" fmla="*/ 8497148 w 8491173"/>
                  <a:gd name="connsiteY19" fmla="*/ 5324745 h 5828968"/>
                  <a:gd name="connsiteX20" fmla="*/ 8475904 w 8491173"/>
                  <a:gd name="connsiteY20" fmla="*/ 5304164 h 582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491173" h="5828968">
                    <a:moveTo>
                      <a:pt x="8475904" y="5304164"/>
                    </a:moveTo>
                    <a:cubicBezTo>
                      <a:pt x="8016491" y="5077113"/>
                      <a:pt x="7557078" y="4849399"/>
                      <a:pt x="7098329" y="4621684"/>
                    </a:cubicBezTo>
                    <a:cubicBezTo>
                      <a:pt x="7077748" y="4611725"/>
                      <a:pt x="7057831" y="4607078"/>
                      <a:pt x="7035259" y="4607078"/>
                    </a:cubicBezTo>
                    <a:cubicBezTo>
                      <a:pt x="6658169" y="4609070"/>
                      <a:pt x="4007250" y="4618364"/>
                      <a:pt x="3059212" y="4621684"/>
                    </a:cubicBezTo>
                    <a:cubicBezTo>
                      <a:pt x="3040624" y="4621684"/>
                      <a:pt x="3025354" y="4626331"/>
                      <a:pt x="3010084" y="4636953"/>
                    </a:cubicBezTo>
                    <a:cubicBezTo>
                      <a:pt x="2963612" y="4668156"/>
                      <a:pt x="2917140" y="4697368"/>
                      <a:pt x="2868012" y="4729234"/>
                    </a:cubicBezTo>
                    <a:cubicBezTo>
                      <a:pt x="2836809" y="4642264"/>
                      <a:pt x="1727446" y="1533924"/>
                      <a:pt x="1595331" y="1161481"/>
                    </a:cubicBezTo>
                    <a:cubicBezTo>
                      <a:pt x="1589356" y="1144220"/>
                      <a:pt x="1578070" y="1134261"/>
                      <a:pt x="1564792" y="1124303"/>
                    </a:cubicBezTo>
                    <a:cubicBezTo>
                      <a:pt x="1092766" y="759162"/>
                      <a:pt x="620739" y="394022"/>
                      <a:pt x="148712" y="28218"/>
                    </a:cubicBezTo>
                    <a:cubicBezTo>
                      <a:pt x="99584" y="-9624"/>
                      <a:pt x="100248" y="-8296"/>
                      <a:pt x="47800" y="25562"/>
                    </a:cubicBezTo>
                    <a:cubicBezTo>
                      <a:pt x="21908" y="42159"/>
                      <a:pt x="9958" y="60084"/>
                      <a:pt x="9958" y="91951"/>
                    </a:cubicBezTo>
                    <a:cubicBezTo>
                      <a:pt x="9958" y="116515"/>
                      <a:pt x="0" y="291119"/>
                      <a:pt x="0" y="319666"/>
                    </a:cubicBezTo>
                    <a:cubicBezTo>
                      <a:pt x="7967" y="351533"/>
                      <a:pt x="1971094" y="5495365"/>
                      <a:pt x="2056072" y="5558435"/>
                    </a:cubicBezTo>
                    <a:cubicBezTo>
                      <a:pt x="2107856" y="5597604"/>
                      <a:pt x="2137067" y="5652044"/>
                      <a:pt x="2156984" y="5713785"/>
                    </a:cubicBezTo>
                    <a:cubicBezTo>
                      <a:pt x="2169598" y="5752955"/>
                      <a:pt x="2212751" y="5829303"/>
                      <a:pt x="2217398" y="5829303"/>
                    </a:cubicBezTo>
                    <a:cubicBezTo>
                      <a:pt x="2231340" y="5822664"/>
                      <a:pt x="7483386" y="5768888"/>
                      <a:pt x="7799398" y="5772872"/>
                    </a:cubicBezTo>
                    <a:cubicBezTo>
                      <a:pt x="7839232" y="5773536"/>
                      <a:pt x="7879065" y="5770880"/>
                      <a:pt x="7916907" y="5756275"/>
                    </a:cubicBezTo>
                    <a:cubicBezTo>
                      <a:pt x="8079560" y="5694532"/>
                      <a:pt x="8240886" y="5631463"/>
                      <a:pt x="8403540" y="5569721"/>
                    </a:cubicBezTo>
                    <a:cubicBezTo>
                      <a:pt x="8426112" y="5561090"/>
                      <a:pt x="8439390" y="5546485"/>
                      <a:pt x="8446029" y="5523248"/>
                    </a:cubicBezTo>
                    <a:cubicBezTo>
                      <a:pt x="8465281" y="5457523"/>
                      <a:pt x="8487190" y="5393126"/>
                      <a:pt x="8497148" y="5324745"/>
                    </a:cubicBezTo>
                    <a:cubicBezTo>
                      <a:pt x="8497148" y="5320762"/>
                      <a:pt x="8482543" y="5307484"/>
                      <a:pt x="8475904" y="5304164"/>
                    </a:cubicBezTo>
                    <a:close/>
                  </a:path>
                </a:pathLst>
              </a:custGeom>
              <a:solidFill>
                <a:schemeClr val="tx1">
                  <a:lumMod val="85000"/>
                  <a:lumOff val="15000"/>
                </a:schemeClr>
              </a:solidFill>
              <a:ln w="6638" cap="flat">
                <a:noFill/>
                <a:prstDash val="solid"/>
                <a:miter/>
              </a:ln>
            </p:spPr>
            <p:txBody>
              <a:bodyPr rtlCol="0" anchor="ctr"/>
              <a:lstStyle/>
              <a:p>
                <a:endParaRPr lang="en-US" sz="1350"/>
              </a:p>
            </p:txBody>
          </p:sp>
          <p:sp>
            <p:nvSpPr>
              <p:cNvPr id="8" name="Freeform: Shape 7">
                <a:extLst>
                  <a:ext uri="{FF2B5EF4-FFF2-40B4-BE49-F238E27FC236}">
                    <a16:creationId xmlns:a16="http://schemas.microsoft.com/office/drawing/2014/main" id="{C7D92C76-A38F-4F39-8986-4A1F61813626}"/>
                  </a:ext>
                </a:extLst>
              </p:cNvPr>
              <p:cNvSpPr/>
              <p:nvPr/>
            </p:nvSpPr>
            <p:spPr>
              <a:xfrm>
                <a:off x="2351652" y="1669023"/>
                <a:ext cx="2190842" cy="4235628"/>
              </a:xfrm>
              <a:custGeom>
                <a:avLst/>
                <a:gdLst>
                  <a:gd name="connsiteX0" fmla="*/ 2103872 w 2190842"/>
                  <a:gd name="connsiteY0" fmla="*/ 3567753 h 4235628"/>
                  <a:gd name="connsiteX1" fmla="*/ 2191506 w 2190842"/>
                  <a:gd name="connsiteY1" fmla="*/ 3800115 h 4235628"/>
                  <a:gd name="connsiteX2" fmla="*/ 2182876 w 2190842"/>
                  <a:gd name="connsiteY2" fmla="*/ 3832646 h 4235628"/>
                  <a:gd name="connsiteX3" fmla="*/ 1561473 w 2190842"/>
                  <a:gd name="connsiteY3" fmla="*/ 4239612 h 4235628"/>
                  <a:gd name="connsiteX4" fmla="*/ 1552842 w 2190842"/>
                  <a:gd name="connsiteY4" fmla="*/ 4240940 h 4235628"/>
                  <a:gd name="connsiteX5" fmla="*/ 0 w 2190842"/>
                  <a:gd name="connsiteY5" fmla="*/ 0 h 4235628"/>
                  <a:gd name="connsiteX6" fmla="*/ 92945 w 2190842"/>
                  <a:gd name="connsiteY6" fmla="*/ 67717 h 4235628"/>
                  <a:gd name="connsiteX7" fmla="*/ 1023721 w 2190842"/>
                  <a:gd name="connsiteY7" fmla="*/ 754845 h 4235628"/>
                  <a:gd name="connsiteX8" fmla="*/ 1049613 w 2190842"/>
                  <a:gd name="connsiteY8" fmla="*/ 788039 h 4235628"/>
                  <a:gd name="connsiteX9" fmla="*/ 1353675 w 2190842"/>
                  <a:gd name="connsiteY9" fmla="*/ 1590684 h 4235628"/>
                  <a:gd name="connsiteX10" fmla="*/ 2103872 w 2190842"/>
                  <a:gd name="connsiteY10" fmla="*/ 3567753 h 423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842" h="4235628">
                    <a:moveTo>
                      <a:pt x="2103872" y="3567753"/>
                    </a:moveTo>
                    <a:cubicBezTo>
                      <a:pt x="2133084" y="3645429"/>
                      <a:pt x="2161631" y="3723104"/>
                      <a:pt x="2191506" y="3800115"/>
                    </a:cubicBezTo>
                    <a:cubicBezTo>
                      <a:pt x="2196817" y="3814057"/>
                      <a:pt x="2197481" y="3823352"/>
                      <a:pt x="2182876" y="3832646"/>
                    </a:cubicBezTo>
                    <a:cubicBezTo>
                      <a:pt x="1975741" y="3968080"/>
                      <a:pt x="1768607" y="4103514"/>
                      <a:pt x="1561473" y="4239612"/>
                    </a:cubicBezTo>
                    <a:cubicBezTo>
                      <a:pt x="1560145" y="4240940"/>
                      <a:pt x="1557490" y="4240276"/>
                      <a:pt x="1552842" y="4240940"/>
                    </a:cubicBezTo>
                    <a:cubicBezTo>
                      <a:pt x="1036999" y="2830834"/>
                      <a:pt x="519827" y="1420064"/>
                      <a:pt x="0" y="0"/>
                    </a:cubicBezTo>
                    <a:cubicBezTo>
                      <a:pt x="35850" y="25892"/>
                      <a:pt x="64397" y="47136"/>
                      <a:pt x="92945" y="67717"/>
                    </a:cubicBezTo>
                    <a:cubicBezTo>
                      <a:pt x="402982" y="296760"/>
                      <a:pt x="713683" y="525802"/>
                      <a:pt x="1023721" y="754845"/>
                    </a:cubicBezTo>
                    <a:cubicBezTo>
                      <a:pt x="1035671" y="763475"/>
                      <a:pt x="1044301" y="774098"/>
                      <a:pt x="1049613" y="788039"/>
                    </a:cubicBezTo>
                    <a:cubicBezTo>
                      <a:pt x="1150524" y="1055588"/>
                      <a:pt x="1252100" y="1323136"/>
                      <a:pt x="1353675" y="1590684"/>
                    </a:cubicBezTo>
                    <a:cubicBezTo>
                      <a:pt x="1354339" y="1592676"/>
                      <a:pt x="2068686" y="3474145"/>
                      <a:pt x="2103872" y="3567753"/>
                    </a:cubicBezTo>
                    <a:close/>
                  </a:path>
                </a:pathLst>
              </a:custGeom>
              <a:solidFill>
                <a:schemeClr val="tx1">
                  <a:lumMod val="50000"/>
                  <a:lumOff val="50000"/>
                </a:schemeClr>
              </a:solidFill>
              <a:ln w="6638" cap="flat">
                <a:noFill/>
                <a:prstDash val="solid"/>
                <a:miter/>
              </a:ln>
            </p:spPr>
            <p:txBody>
              <a:bodyPr rtlCol="0" anchor="ctr"/>
              <a:lstStyle/>
              <a:p>
                <a:endParaRPr lang="en-US" sz="1350"/>
              </a:p>
            </p:txBody>
          </p:sp>
          <p:sp>
            <p:nvSpPr>
              <p:cNvPr id="9" name="Freeform: Shape 8">
                <a:extLst>
                  <a:ext uri="{FF2B5EF4-FFF2-40B4-BE49-F238E27FC236}">
                    <a16:creationId xmlns:a16="http://schemas.microsoft.com/office/drawing/2014/main" id="{7C808824-A414-432E-8E3D-38136CA4F826}"/>
                  </a:ext>
                </a:extLst>
              </p:cNvPr>
              <p:cNvSpPr/>
              <p:nvPr/>
            </p:nvSpPr>
            <p:spPr>
              <a:xfrm>
                <a:off x="3330818" y="3031120"/>
                <a:ext cx="2536066" cy="2038147"/>
              </a:xfrm>
              <a:custGeom>
                <a:avLst/>
                <a:gdLst>
                  <a:gd name="connsiteX0" fmla="*/ 2453153 w 2536065"/>
                  <a:gd name="connsiteY0" fmla="*/ 533978 h 2038147"/>
                  <a:gd name="connsiteX1" fmla="*/ 2287844 w 2536065"/>
                  <a:gd name="connsiteY1" fmla="*/ 36723 h 2038147"/>
                  <a:gd name="connsiteX2" fmla="*/ 2223447 w 2536065"/>
                  <a:gd name="connsiteY2" fmla="*/ 3529 h 2038147"/>
                  <a:gd name="connsiteX3" fmla="*/ 19327 w 2536065"/>
                  <a:gd name="connsiteY3" fmla="*/ 348752 h 2038147"/>
                  <a:gd name="connsiteX4" fmla="*/ 2065 w 2536065"/>
                  <a:gd name="connsiteY4" fmla="*/ 385930 h 2038147"/>
                  <a:gd name="connsiteX5" fmla="*/ 608862 w 2536065"/>
                  <a:gd name="connsiteY5" fmla="*/ 2014456 h 2038147"/>
                  <a:gd name="connsiteX6" fmla="*/ 658654 w 2536065"/>
                  <a:gd name="connsiteY6" fmla="*/ 2038356 h 2038147"/>
                  <a:gd name="connsiteX7" fmla="*/ 2535476 w 2536065"/>
                  <a:gd name="connsiteY7" fmla="*/ 1308740 h 2038147"/>
                  <a:gd name="connsiteX8" fmla="*/ 2453153 w 2536065"/>
                  <a:gd name="connsiteY8" fmla="*/ 533978 h 203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6065" h="2038147">
                    <a:moveTo>
                      <a:pt x="2453153" y="533978"/>
                    </a:moveTo>
                    <a:cubicBezTo>
                      <a:pt x="2449834" y="520037"/>
                      <a:pt x="2339628" y="188091"/>
                      <a:pt x="2287844" y="36723"/>
                    </a:cubicBezTo>
                    <a:cubicBezTo>
                      <a:pt x="2280541" y="-1119"/>
                      <a:pt x="2255314" y="-4438"/>
                      <a:pt x="2223447" y="3529"/>
                    </a:cubicBezTo>
                    <a:cubicBezTo>
                      <a:pt x="2209505" y="6848"/>
                      <a:pt x="64471" y="340122"/>
                      <a:pt x="19327" y="348752"/>
                    </a:cubicBezTo>
                    <a:cubicBezTo>
                      <a:pt x="1401" y="355391"/>
                      <a:pt x="-3246" y="368005"/>
                      <a:pt x="2065" y="385930"/>
                    </a:cubicBezTo>
                    <a:cubicBezTo>
                      <a:pt x="4057" y="392569"/>
                      <a:pt x="486042" y="1684502"/>
                      <a:pt x="608862" y="2014456"/>
                    </a:cubicBezTo>
                    <a:cubicBezTo>
                      <a:pt x="620148" y="2044995"/>
                      <a:pt x="628115" y="2049643"/>
                      <a:pt x="658654" y="2038356"/>
                    </a:cubicBezTo>
                    <a:cubicBezTo>
                      <a:pt x="764213" y="1998523"/>
                      <a:pt x="2472406" y="1408323"/>
                      <a:pt x="2535476" y="1308740"/>
                    </a:cubicBezTo>
                    <a:cubicBezTo>
                      <a:pt x="2568006" y="1255628"/>
                      <a:pt x="2479045" y="634226"/>
                      <a:pt x="2453153" y="533978"/>
                    </a:cubicBezTo>
                    <a:close/>
                  </a:path>
                </a:pathLst>
              </a:custGeom>
              <a:solidFill>
                <a:schemeClr val="accent1"/>
              </a:solidFill>
              <a:ln w="6638" cap="flat">
                <a:noFill/>
                <a:prstDash val="solid"/>
                <a:miter/>
              </a:ln>
            </p:spPr>
            <p:txBody>
              <a:bodyPr rtlCol="0" anchor="ctr"/>
              <a:lstStyle/>
              <a:p>
                <a:endParaRPr lang="en-US" sz="1350"/>
              </a:p>
            </p:txBody>
          </p:sp>
          <p:sp>
            <p:nvSpPr>
              <p:cNvPr id="10" name="Freeform: Shape 9">
                <a:extLst>
                  <a:ext uri="{FF2B5EF4-FFF2-40B4-BE49-F238E27FC236}">
                    <a16:creationId xmlns:a16="http://schemas.microsoft.com/office/drawing/2014/main" id="{A123E2FB-142F-4F85-B30A-F4560F4E6133}"/>
                  </a:ext>
                </a:extLst>
              </p:cNvPr>
              <p:cNvSpPr/>
              <p:nvPr/>
            </p:nvSpPr>
            <p:spPr>
              <a:xfrm>
                <a:off x="5617962" y="2070723"/>
                <a:ext cx="2529427" cy="1453923"/>
              </a:xfrm>
              <a:custGeom>
                <a:avLst/>
                <a:gdLst>
                  <a:gd name="connsiteX0" fmla="*/ 700 w 2529426"/>
                  <a:gd name="connsiteY0" fmla="*/ 997120 h 1453922"/>
                  <a:gd name="connsiteX1" fmla="*/ 201196 w 2529426"/>
                  <a:gd name="connsiteY1" fmla="*/ 865006 h 1453922"/>
                  <a:gd name="connsiteX2" fmla="*/ 904921 w 2529426"/>
                  <a:gd name="connsiteY2" fmla="*/ 297379 h 1453922"/>
                  <a:gd name="connsiteX3" fmla="*/ 1131972 w 2529426"/>
                  <a:gd name="connsiteY3" fmla="*/ 180534 h 1453922"/>
                  <a:gd name="connsiteX4" fmla="*/ 1546904 w 2529426"/>
                  <a:gd name="connsiteY4" fmla="*/ 33150 h 1453922"/>
                  <a:gd name="connsiteX5" fmla="*/ 1726155 w 2529426"/>
                  <a:gd name="connsiteY5" fmla="*/ 4603 h 1453922"/>
                  <a:gd name="connsiteX6" fmla="*/ 2297101 w 2529426"/>
                  <a:gd name="connsiteY6" fmla="*/ 179206 h 1453922"/>
                  <a:gd name="connsiteX7" fmla="*/ 2512202 w 2529426"/>
                  <a:gd name="connsiteY7" fmla="*/ 339204 h 1453922"/>
                  <a:gd name="connsiteX8" fmla="*/ 2505564 w 2529426"/>
                  <a:gd name="connsiteY8" fmla="*/ 524430 h 1453922"/>
                  <a:gd name="connsiteX9" fmla="*/ 2325649 w 2529426"/>
                  <a:gd name="connsiteY9" fmla="*/ 681772 h 1453922"/>
                  <a:gd name="connsiteX10" fmla="*/ 2316354 w 2529426"/>
                  <a:gd name="connsiteY10" fmla="*/ 706336 h 1453922"/>
                  <a:gd name="connsiteX11" fmla="*/ 2443158 w 2529426"/>
                  <a:gd name="connsiteY11" fmla="*/ 995793 h 1453922"/>
                  <a:gd name="connsiteX12" fmla="*/ 149412 w 2529426"/>
                  <a:gd name="connsiteY12" fmla="*/ 1457861 h 1453922"/>
                  <a:gd name="connsiteX13" fmla="*/ 128168 w 2529426"/>
                  <a:gd name="connsiteY13" fmla="*/ 1425994 h 1453922"/>
                  <a:gd name="connsiteX14" fmla="*/ 700 w 2529426"/>
                  <a:gd name="connsiteY14" fmla="*/ 997120 h 145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29426" h="1453922">
                    <a:moveTo>
                      <a:pt x="700" y="997120"/>
                    </a:moveTo>
                    <a:cubicBezTo>
                      <a:pt x="79704" y="971229"/>
                      <a:pt x="138790" y="915462"/>
                      <a:pt x="201196" y="865006"/>
                    </a:cubicBezTo>
                    <a:cubicBezTo>
                      <a:pt x="412313" y="695714"/>
                      <a:pt x="883676" y="319951"/>
                      <a:pt x="904921" y="297379"/>
                    </a:cubicBezTo>
                    <a:cubicBezTo>
                      <a:pt x="967327" y="231653"/>
                      <a:pt x="1050977" y="209081"/>
                      <a:pt x="1131972" y="180534"/>
                    </a:cubicBezTo>
                    <a:cubicBezTo>
                      <a:pt x="1270061" y="130742"/>
                      <a:pt x="1408815" y="82278"/>
                      <a:pt x="1546904" y="33150"/>
                    </a:cubicBezTo>
                    <a:cubicBezTo>
                      <a:pt x="1626571" y="4603"/>
                      <a:pt x="1664413" y="-7348"/>
                      <a:pt x="1726155" y="4603"/>
                    </a:cubicBezTo>
                    <a:cubicBezTo>
                      <a:pt x="1849638" y="38461"/>
                      <a:pt x="2190879" y="124103"/>
                      <a:pt x="2297101" y="179206"/>
                    </a:cubicBezTo>
                    <a:cubicBezTo>
                      <a:pt x="2413946" y="227670"/>
                      <a:pt x="2437847" y="238956"/>
                      <a:pt x="2512202" y="339204"/>
                    </a:cubicBezTo>
                    <a:cubicBezTo>
                      <a:pt x="2546061" y="401610"/>
                      <a:pt x="2527472" y="484596"/>
                      <a:pt x="2505564" y="524430"/>
                    </a:cubicBezTo>
                    <a:cubicBezTo>
                      <a:pt x="2496933" y="575549"/>
                      <a:pt x="2340918" y="680444"/>
                      <a:pt x="2325649" y="681772"/>
                    </a:cubicBezTo>
                    <a:cubicBezTo>
                      <a:pt x="2302412" y="683100"/>
                      <a:pt x="2307060" y="693058"/>
                      <a:pt x="2316354" y="706336"/>
                    </a:cubicBezTo>
                    <a:cubicBezTo>
                      <a:pt x="2340918" y="741522"/>
                      <a:pt x="2459755" y="780028"/>
                      <a:pt x="2443158" y="995793"/>
                    </a:cubicBezTo>
                    <a:cubicBezTo>
                      <a:pt x="2438510" y="1040937"/>
                      <a:pt x="170657" y="1467156"/>
                      <a:pt x="149412" y="1457861"/>
                    </a:cubicBezTo>
                    <a:cubicBezTo>
                      <a:pt x="134806" y="1451886"/>
                      <a:pt x="132151" y="1438608"/>
                      <a:pt x="128168" y="1425994"/>
                    </a:cubicBezTo>
                    <a:cubicBezTo>
                      <a:pt x="89662" y="1295208"/>
                      <a:pt x="-9258" y="1010398"/>
                      <a:pt x="700" y="997120"/>
                    </a:cubicBezTo>
                    <a:close/>
                  </a:path>
                </a:pathLst>
              </a:custGeom>
              <a:solidFill>
                <a:schemeClr val="accent4">
                  <a:lumMod val="60000"/>
                  <a:lumOff val="40000"/>
                </a:schemeClr>
              </a:solidFill>
              <a:ln w="6638" cap="flat">
                <a:noFill/>
                <a:prstDash val="solid"/>
                <a:miter/>
              </a:ln>
            </p:spPr>
            <p:txBody>
              <a:bodyPr rtlCol="0" anchor="ctr"/>
              <a:lstStyle/>
              <a:p>
                <a:endParaRPr lang="en-US" sz="1350"/>
              </a:p>
            </p:txBody>
          </p:sp>
          <p:sp>
            <p:nvSpPr>
              <p:cNvPr id="11" name="Freeform: Shape 10">
                <a:extLst>
                  <a:ext uri="{FF2B5EF4-FFF2-40B4-BE49-F238E27FC236}">
                    <a16:creationId xmlns:a16="http://schemas.microsoft.com/office/drawing/2014/main" id="{041FF911-C607-4BE2-AFBC-9647C764A330}"/>
                  </a:ext>
                </a:extLst>
              </p:cNvPr>
              <p:cNvSpPr/>
              <p:nvPr/>
            </p:nvSpPr>
            <p:spPr>
              <a:xfrm>
                <a:off x="3330154" y="3030456"/>
                <a:ext cx="2429843" cy="942726"/>
              </a:xfrm>
              <a:custGeom>
                <a:avLst/>
                <a:gdLst>
                  <a:gd name="connsiteX0" fmla="*/ 2434564 w 2429843"/>
                  <a:gd name="connsiteY0" fmla="*/ 494809 h 942726"/>
                  <a:gd name="connsiteX1" fmla="*/ 221813 w 2429843"/>
                  <a:gd name="connsiteY1" fmla="*/ 948246 h 942726"/>
                  <a:gd name="connsiteX2" fmla="*/ 8040 w 2429843"/>
                  <a:gd name="connsiteY2" fmla="*/ 405183 h 942726"/>
                  <a:gd name="connsiteX3" fmla="*/ 2065 w 2429843"/>
                  <a:gd name="connsiteY3" fmla="*/ 385930 h 942726"/>
                  <a:gd name="connsiteX4" fmla="*/ 19327 w 2429843"/>
                  <a:gd name="connsiteY4" fmla="*/ 348752 h 942726"/>
                  <a:gd name="connsiteX5" fmla="*/ 2223447 w 2429843"/>
                  <a:gd name="connsiteY5" fmla="*/ 3529 h 942726"/>
                  <a:gd name="connsiteX6" fmla="*/ 2287844 w 2429843"/>
                  <a:gd name="connsiteY6" fmla="*/ 36723 h 942726"/>
                  <a:gd name="connsiteX7" fmla="*/ 2434564 w 2429843"/>
                  <a:gd name="connsiteY7" fmla="*/ 494809 h 94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9843" h="942726">
                    <a:moveTo>
                      <a:pt x="2434564" y="494809"/>
                    </a:moveTo>
                    <a:cubicBezTo>
                      <a:pt x="2434564" y="496800"/>
                      <a:pt x="231772" y="936296"/>
                      <a:pt x="221813" y="948246"/>
                    </a:cubicBezTo>
                    <a:cubicBezTo>
                      <a:pt x="208536" y="945591"/>
                      <a:pt x="71774" y="578459"/>
                      <a:pt x="8040" y="405183"/>
                    </a:cubicBezTo>
                    <a:cubicBezTo>
                      <a:pt x="6049" y="399208"/>
                      <a:pt x="4057" y="392569"/>
                      <a:pt x="2065" y="385930"/>
                    </a:cubicBezTo>
                    <a:cubicBezTo>
                      <a:pt x="-3246" y="368005"/>
                      <a:pt x="1402" y="355391"/>
                      <a:pt x="19327" y="348752"/>
                    </a:cubicBezTo>
                    <a:cubicBezTo>
                      <a:pt x="64471" y="339458"/>
                      <a:pt x="2209505" y="6848"/>
                      <a:pt x="2223447" y="3529"/>
                    </a:cubicBezTo>
                    <a:cubicBezTo>
                      <a:pt x="2255313" y="-4438"/>
                      <a:pt x="2280542" y="-1119"/>
                      <a:pt x="2287844" y="36723"/>
                    </a:cubicBezTo>
                    <a:cubicBezTo>
                      <a:pt x="2339628" y="189418"/>
                      <a:pt x="2389419" y="341450"/>
                      <a:pt x="2434564" y="494809"/>
                    </a:cubicBezTo>
                    <a:close/>
                  </a:path>
                </a:pathLst>
              </a:custGeom>
              <a:solidFill>
                <a:schemeClr val="accent1">
                  <a:lumMod val="75000"/>
                </a:schemeClr>
              </a:solidFill>
              <a:ln w="6638" cap="flat">
                <a:noFill/>
                <a:prstDash val="solid"/>
                <a:miter/>
              </a:ln>
            </p:spPr>
            <p:txBody>
              <a:bodyPr rtlCol="0" anchor="ctr"/>
              <a:lstStyle/>
              <a:p>
                <a:endParaRPr lang="en-US" sz="1350"/>
              </a:p>
            </p:txBody>
          </p:sp>
          <p:sp>
            <p:nvSpPr>
              <p:cNvPr id="12" name="Freeform: Shape 11">
                <a:extLst>
                  <a:ext uri="{FF2B5EF4-FFF2-40B4-BE49-F238E27FC236}">
                    <a16:creationId xmlns:a16="http://schemas.microsoft.com/office/drawing/2014/main" id="{EFAFE2C2-9A57-437B-BED9-9DD185D86D10}"/>
                  </a:ext>
                </a:extLst>
              </p:cNvPr>
              <p:cNvSpPr/>
              <p:nvPr/>
            </p:nvSpPr>
            <p:spPr>
              <a:xfrm>
                <a:off x="4545782" y="5762579"/>
                <a:ext cx="5258021" cy="650614"/>
              </a:xfrm>
              <a:custGeom>
                <a:avLst/>
                <a:gdLst>
                  <a:gd name="connsiteX0" fmla="*/ 4246281 w 5258021"/>
                  <a:gd name="connsiteY0" fmla="*/ 0 h 650613"/>
                  <a:gd name="connsiteX1" fmla="*/ 5261372 w 5258021"/>
                  <a:gd name="connsiteY1" fmla="*/ 590864 h 650613"/>
                  <a:gd name="connsiteX2" fmla="*/ 31 w 5258021"/>
                  <a:gd name="connsiteY2" fmla="*/ 651942 h 650613"/>
                  <a:gd name="connsiteX3" fmla="*/ 446166 w 5258021"/>
                  <a:gd name="connsiteY3" fmla="*/ 16597 h 650613"/>
                  <a:gd name="connsiteX4" fmla="*/ 454797 w 5258021"/>
                  <a:gd name="connsiteY4" fmla="*/ 7303 h 650613"/>
                  <a:gd name="connsiteX5" fmla="*/ 4246281 w 5258021"/>
                  <a:gd name="connsiteY5" fmla="*/ 0 h 65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8021" h="650613">
                    <a:moveTo>
                      <a:pt x="4246281" y="0"/>
                    </a:moveTo>
                    <a:cubicBezTo>
                      <a:pt x="4266198" y="0"/>
                      <a:pt x="4975235" y="405638"/>
                      <a:pt x="5261372" y="590864"/>
                    </a:cubicBezTo>
                    <a:cubicBezTo>
                      <a:pt x="5154485" y="604805"/>
                      <a:pt x="4014" y="660572"/>
                      <a:pt x="31" y="651942"/>
                    </a:cubicBezTo>
                    <a:cubicBezTo>
                      <a:pt x="-3953" y="643311"/>
                      <a:pt x="379113" y="110870"/>
                      <a:pt x="446166" y="16597"/>
                    </a:cubicBezTo>
                    <a:cubicBezTo>
                      <a:pt x="448822" y="13278"/>
                      <a:pt x="452141" y="10622"/>
                      <a:pt x="454797" y="7303"/>
                    </a:cubicBezTo>
                    <a:cubicBezTo>
                      <a:pt x="466083" y="11950"/>
                      <a:pt x="4071014" y="1992"/>
                      <a:pt x="4246281" y="0"/>
                    </a:cubicBezTo>
                    <a:close/>
                  </a:path>
                </a:pathLst>
              </a:custGeom>
              <a:solidFill>
                <a:schemeClr val="tx1">
                  <a:lumMod val="50000"/>
                  <a:lumOff val="50000"/>
                </a:schemeClr>
              </a:solidFill>
              <a:ln w="6638" cap="flat">
                <a:noFill/>
                <a:prstDash val="solid"/>
                <a:miter/>
              </a:ln>
            </p:spPr>
            <p:txBody>
              <a:bodyPr rtlCol="0" anchor="ctr"/>
              <a:lstStyle/>
              <a:p>
                <a:endParaRPr lang="en-US" sz="1350"/>
              </a:p>
            </p:txBody>
          </p:sp>
        </p:grpSp>
      </p:grpSp>
      <p:sp>
        <p:nvSpPr>
          <p:cNvPr id="30" name="Rectangle 29">
            <a:extLst>
              <a:ext uri="{FF2B5EF4-FFF2-40B4-BE49-F238E27FC236}">
                <a16:creationId xmlns:a16="http://schemas.microsoft.com/office/drawing/2014/main" id="{ADE26E42-B4A8-492A-BACD-FE77D94BA562}"/>
              </a:ext>
            </a:extLst>
          </p:cNvPr>
          <p:cNvSpPr/>
          <p:nvPr/>
        </p:nvSpPr>
        <p:spPr>
          <a:xfrm>
            <a:off x="4787171" y="1159311"/>
            <a:ext cx="3888000" cy="7063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ea typeface="+mj-ea"/>
            </a:endParaRPr>
          </a:p>
        </p:txBody>
      </p:sp>
      <p:sp>
        <p:nvSpPr>
          <p:cNvPr id="31" name="Isosceles Triangle 26">
            <a:extLst>
              <a:ext uri="{FF2B5EF4-FFF2-40B4-BE49-F238E27FC236}">
                <a16:creationId xmlns:a16="http://schemas.microsoft.com/office/drawing/2014/main" id="{18015A8A-0650-4977-8083-E1D1E16B0DAA}"/>
              </a:ext>
            </a:extLst>
          </p:cNvPr>
          <p:cNvSpPr/>
          <p:nvPr/>
        </p:nvSpPr>
        <p:spPr>
          <a:xfrm rot="16200000">
            <a:off x="3451947" y="1350190"/>
            <a:ext cx="1527508" cy="1145746"/>
          </a:xfrm>
          <a:custGeom>
            <a:avLst/>
            <a:gdLst>
              <a:gd name="connsiteX0" fmla="*/ 0 w 1008000"/>
              <a:gd name="connsiteY0" fmla="*/ 1096600 h 1096600"/>
              <a:gd name="connsiteX1" fmla="*/ 131856 w 1008000"/>
              <a:gd name="connsiteY1" fmla="*/ 0 h 1096600"/>
              <a:gd name="connsiteX2" fmla="*/ 1008000 w 1008000"/>
              <a:gd name="connsiteY2" fmla="*/ 1096600 h 1096600"/>
              <a:gd name="connsiteX3" fmla="*/ 0 w 1008000"/>
              <a:gd name="connsiteY3" fmla="*/ 1096600 h 1096600"/>
              <a:gd name="connsiteX0" fmla="*/ 1197213 w 2205213"/>
              <a:gd name="connsiteY0" fmla="*/ 1064702 h 1064702"/>
              <a:gd name="connsiteX1" fmla="*/ 0 w 2205213"/>
              <a:gd name="connsiteY1" fmla="*/ 0 h 1064702"/>
              <a:gd name="connsiteX2" fmla="*/ 2205213 w 2205213"/>
              <a:gd name="connsiteY2" fmla="*/ 1064702 h 1064702"/>
              <a:gd name="connsiteX3" fmla="*/ 1197213 w 2205213"/>
              <a:gd name="connsiteY3" fmla="*/ 1064702 h 1064702"/>
              <a:gd name="connsiteX0" fmla="*/ 1180481 w 2188481"/>
              <a:gd name="connsiteY0" fmla="*/ 1064702 h 1064702"/>
              <a:gd name="connsiteX1" fmla="*/ 0 w 2188481"/>
              <a:gd name="connsiteY1" fmla="*/ 0 h 1064702"/>
              <a:gd name="connsiteX2" fmla="*/ 2188481 w 2188481"/>
              <a:gd name="connsiteY2" fmla="*/ 1064702 h 1064702"/>
              <a:gd name="connsiteX3" fmla="*/ 1180481 w 2188481"/>
              <a:gd name="connsiteY3" fmla="*/ 1064702 h 1064702"/>
              <a:gd name="connsiteX0" fmla="*/ 1172115 w 2180115"/>
              <a:gd name="connsiteY0" fmla="*/ 1067431 h 1067431"/>
              <a:gd name="connsiteX1" fmla="*/ 0 w 2180115"/>
              <a:gd name="connsiteY1" fmla="*/ 0 h 1067431"/>
              <a:gd name="connsiteX2" fmla="*/ 2180115 w 2180115"/>
              <a:gd name="connsiteY2" fmla="*/ 1067431 h 1067431"/>
              <a:gd name="connsiteX3" fmla="*/ 1172115 w 2180115"/>
              <a:gd name="connsiteY3" fmla="*/ 1067431 h 1067431"/>
            </a:gdLst>
            <a:ahLst/>
            <a:cxnLst>
              <a:cxn ang="0">
                <a:pos x="connsiteX0" y="connsiteY0"/>
              </a:cxn>
              <a:cxn ang="0">
                <a:pos x="connsiteX1" y="connsiteY1"/>
              </a:cxn>
              <a:cxn ang="0">
                <a:pos x="connsiteX2" y="connsiteY2"/>
              </a:cxn>
              <a:cxn ang="0">
                <a:pos x="connsiteX3" y="connsiteY3"/>
              </a:cxn>
            </a:cxnLst>
            <a:rect l="l" t="t" r="r" b="b"/>
            <a:pathLst>
              <a:path w="2180115" h="1067431">
                <a:moveTo>
                  <a:pt x="1172115" y="1067431"/>
                </a:moveTo>
                <a:lnTo>
                  <a:pt x="0" y="0"/>
                </a:lnTo>
                <a:lnTo>
                  <a:pt x="2180115" y="1067431"/>
                </a:lnTo>
                <a:lnTo>
                  <a:pt x="1172115" y="1067431"/>
                </a:lnTo>
                <a:close/>
              </a:path>
            </a:pathLst>
          </a:custGeom>
          <a:gradFill>
            <a:gsLst>
              <a:gs pos="0">
                <a:schemeClr val="accent1">
                  <a:lumMod val="80000"/>
                </a:schemeClr>
              </a:gs>
              <a:gs pos="100000">
                <a:schemeClr val="accent1">
                  <a:lumMod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ea typeface="+mj-ea"/>
            </a:endParaRPr>
          </a:p>
        </p:txBody>
      </p:sp>
      <p:sp>
        <p:nvSpPr>
          <p:cNvPr id="32" name="Rectangle 31">
            <a:extLst>
              <a:ext uri="{FF2B5EF4-FFF2-40B4-BE49-F238E27FC236}">
                <a16:creationId xmlns:a16="http://schemas.microsoft.com/office/drawing/2014/main" id="{C1604851-D5C7-44BC-A4BD-046DBC340EB6}"/>
              </a:ext>
            </a:extLst>
          </p:cNvPr>
          <p:cNvSpPr/>
          <p:nvPr/>
        </p:nvSpPr>
        <p:spPr>
          <a:xfrm>
            <a:off x="4787171" y="1986286"/>
            <a:ext cx="3888000" cy="706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ea typeface="+mj-ea"/>
            </a:endParaRPr>
          </a:p>
        </p:txBody>
      </p:sp>
      <p:sp>
        <p:nvSpPr>
          <p:cNvPr id="33" name="Isosceles Triangle 48">
            <a:extLst>
              <a:ext uri="{FF2B5EF4-FFF2-40B4-BE49-F238E27FC236}">
                <a16:creationId xmlns:a16="http://schemas.microsoft.com/office/drawing/2014/main" id="{2F42D406-783C-4D10-AB9F-6BA6619754D9}"/>
              </a:ext>
            </a:extLst>
          </p:cNvPr>
          <p:cNvSpPr/>
          <p:nvPr/>
        </p:nvSpPr>
        <p:spPr>
          <a:xfrm rot="16200000">
            <a:off x="3834971" y="1785664"/>
            <a:ext cx="752981" cy="1154226"/>
          </a:xfrm>
          <a:custGeom>
            <a:avLst/>
            <a:gdLst>
              <a:gd name="connsiteX0" fmla="*/ 0 w 1008000"/>
              <a:gd name="connsiteY0" fmla="*/ 1096600 h 1096600"/>
              <a:gd name="connsiteX1" fmla="*/ 131856 w 1008000"/>
              <a:gd name="connsiteY1" fmla="*/ 0 h 1096600"/>
              <a:gd name="connsiteX2" fmla="*/ 1008000 w 1008000"/>
              <a:gd name="connsiteY2" fmla="*/ 1096600 h 1096600"/>
              <a:gd name="connsiteX3" fmla="*/ 0 w 1008000"/>
              <a:gd name="connsiteY3" fmla="*/ 1096600 h 1096600"/>
              <a:gd name="connsiteX0" fmla="*/ 112693 w 1120693"/>
              <a:gd name="connsiteY0" fmla="*/ 1075334 h 1075334"/>
              <a:gd name="connsiteX1" fmla="*/ 0 w 1120693"/>
              <a:gd name="connsiteY1" fmla="*/ 0 h 1075334"/>
              <a:gd name="connsiteX2" fmla="*/ 1120693 w 1120693"/>
              <a:gd name="connsiteY2" fmla="*/ 1075334 h 1075334"/>
              <a:gd name="connsiteX3" fmla="*/ 112693 w 1120693"/>
              <a:gd name="connsiteY3" fmla="*/ 1075334 h 1075334"/>
              <a:gd name="connsiteX0" fmla="*/ 83413 w 1091413"/>
              <a:gd name="connsiteY0" fmla="*/ 1072603 h 1072603"/>
              <a:gd name="connsiteX1" fmla="*/ 0 w 1091413"/>
              <a:gd name="connsiteY1" fmla="*/ 0 h 1072603"/>
              <a:gd name="connsiteX2" fmla="*/ 1091413 w 1091413"/>
              <a:gd name="connsiteY2" fmla="*/ 1072603 h 1072603"/>
              <a:gd name="connsiteX3" fmla="*/ 83413 w 1091413"/>
              <a:gd name="connsiteY3" fmla="*/ 1072603 h 1072603"/>
              <a:gd name="connsiteX0" fmla="*/ 79231 w 1087231"/>
              <a:gd name="connsiteY0" fmla="*/ 1069873 h 1069873"/>
              <a:gd name="connsiteX1" fmla="*/ 0 w 1087231"/>
              <a:gd name="connsiteY1" fmla="*/ 0 h 1069873"/>
              <a:gd name="connsiteX2" fmla="*/ 1087231 w 1087231"/>
              <a:gd name="connsiteY2" fmla="*/ 1069873 h 1069873"/>
              <a:gd name="connsiteX3" fmla="*/ 79231 w 1087231"/>
              <a:gd name="connsiteY3" fmla="*/ 1069873 h 1069873"/>
              <a:gd name="connsiteX0" fmla="*/ 62499 w 1070499"/>
              <a:gd name="connsiteY0" fmla="*/ 1075334 h 1075334"/>
              <a:gd name="connsiteX1" fmla="*/ 0 w 1070499"/>
              <a:gd name="connsiteY1" fmla="*/ 0 h 1075334"/>
              <a:gd name="connsiteX2" fmla="*/ 1070499 w 1070499"/>
              <a:gd name="connsiteY2" fmla="*/ 1075334 h 1075334"/>
              <a:gd name="connsiteX3" fmla="*/ 62499 w 1070499"/>
              <a:gd name="connsiteY3" fmla="*/ 1075334 h 1075334"/>
              <a:gd name="connsiteX0" fmla="*/ 66683 w 1074683"/>
              <a:gd name="connsiteY0" fmla="*/ 1075332 h 1075332"/>
              <a:gd name="connsiteX1" fmla="*/ 0 w 1074683"/>
              <a:gd name="connsiteY1" fmla="*/ 0 h 1075332"/>
              <a:gd name="connsiteX2" fmla="*/ 1074683 w 1074683"/>
              <a:gd name="connsiteY2" fmla="*/ 1075332 h 1075332"/>
              <a:gd name="connsiteX3" fmla="*/ 66683 w 1074683"/>
              <a:gd name="connsiteY3" fmla="*/ 1075332 h 1075332"/>
            </a:gdLst>
            <a:ahLst/>
            <a:cxnLst>
              <a:cxn ang="0">
                <a:pos x="connsiteX0" y="connsiteY0"/>
              </a:cxn>
              <a:cxn ang="0">
                <a:pos x="connsiteX1" y="connsiteY1"/>
              </a:cxn>
              <a:cxn ang="0">
                <a:pos x="connsiteX2" y="connsiteY2"/>
              </a:cxn>
              <a:cxn ang="0">
                <a:pos x="connsiteX3" y="connsiteY3"/>
              </a:cxn>
            </a:cxnLst>
            <a:rect l="l" t="t" r="r" b="b"/>
            <a:pathLst>
              <a:path w="1074683" h="1075332">
                <a:moveTo>
                  <a:pt x="66683" y="1075332"/>
                </a:moveTo>
                <a:lnTo>
                  <a:pt x="0" y="0"/>
                </a:lnTo>
                <a:lnTo>
                  <a:pt x="1074683" y="1075332"/>
                </a:lnTo>
                <a:lnTo>
                  <a:pt x="66683" y="1075332"/>
                </a:lnTo>
                <a:close/>
              </a:path>
            </a:pathLst>
          </a:custGeom>
          <a:gradFill>
            <a:gsLst>
              <a:gs pos="0">
                <a:schemeClr val="accent2">
                  <a:lumMod val="80000"/>
                </a:schemeClr>
              </a:gs>
              <a:gs pos="100000">
                <a:schemeClr val="accent2">
                  <a:lumMod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ea typeface="+mj-ea"/>
            </a:endParaRPr>
          </a:p>
        </p:txBody>
      </p:sp>
      <p:sp>
        <p:nvSpPr>
          <p:cNvPr id="34" name="Rectangle 33">
            <a:extLst>
              <a:ext uri="{FF2B5EF4-FFF2-40B4-BE49-F238E27FC236}">
                <a16:creationId xmlns:a16="http://schemas.microsoft.com/office/drawing/2014/main" id="{90D6F750-940D-4B7B-9DA7-91B125C27E58}"/>
              </a:ext>
            </a:extLst>
          </p:cNvPr>
          <p:cNvSpPr/>
          <p:nvPr/>
        </p:nvSpPr>
        <p:spPr>
          <a:xfrm>
            <a:off x="4787171" y="2813261"/>
            <a:ext cx="3888000" cy="7063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ea typeface="+mj-ea"/>
            </a:endParaRPr>
          </a:p>
        </p:txBody>
      </p:sp>
      <p:sp>
        <p:nvSpPr>
          <p:cNvPr id="35" name="Isosceles Triangle 49">
            <a:extLst>
              <a:ext uri="{FF2B5EF4-FFF2-40B4-BE49-F238E27FC236}">
                <a16:creationId xmlns:a16="http://schemas.microsoft.com/office/drawing/2014/main" id="{7E8E8FA3-EB80-42F8-B677-AC6B323A40DF}"/>
              </a:ext>
            </a:extLst>
          </p:cNvPr>
          <p:cNvSpPr/>
          <p:nvPr/>
        </p:nvSpPr>
        <p:spPr>
          <a:xfrm rot="16200000">
            <a:off x="3837084" y="2568111"/>
            <a:ext cx="749062" cy="1153916"/>
          </a:xfrm>
          <a:custGeom>
            <a:avLst/>
            <a:gdLst>
              <a:gd name="connsiteX0" fmla="*/ 0 w 1008000"/>
              <a:gd name="connsiteY0" fmla="*/ 1096600 h 1096600"/>
              <a:gd name="connsiteX1" fmla="*/ 131856 w 1008000"/>
              <a:gd name="connsiteY1" fmla="*/ 0 h 1096600"/>
              <a:gd name="connsiteX2" fmla="*/ 1008000 w 1008000"/>
              <a:gd name="connsiteY2" fmla="*/ 1096600 h 1096600"/>
              <a:gd name="connsiteX3" fmla="*/ 0 w 1008000"/>
              <a:gd name="connsiteY3" fmla="*/ 1096600 h 1096600"/>
              <a:gd name="connsiteX0" fmla="*/ 0 w 1035624"/>
              <a:gd name="connsiteY0" fmla="*/ 1085967 h 1085967"/>
              <a:gd name="connsiteX1" fmla="*/ 1035624 w 1035624"/>
              <a:gd name="connsiteY1" fmla="*/ 0 h 1085967"/>
              <a:gd name="connsiteX2" fmla="*/ 1008000 w 1035624"/>
              <a:gd name="connsiteY2" fmla="*/ 1085967 h 1085967"/>
              <a:gd name="connsiteX3" fmla="*/ 0 w 1035624"/>
              <a:gd name="connsiteY3" fmla="*/ 1085967 h 1085967"/>
              <a:gd name="connsiteX0" fmla="*/ 0 w 1060722"/>
              <a:gd name="connsiteY0" fmla="*/ 1075043 h 1075043"/>
              <a:gd name="connsiteX1" fmla="*/ 1060722 w 1060722"/>
              <a:gd name="connsiteY1" fmla="*/ 0 h 1075043"/>
              <a:gd name="connsiteX2" fmla="*/ 1008000 w 1060722"/>
              <a:gd name="connsiteY2" fmla="*/ 1075043 h 1075043"/>
              <a:gd name="connsiteX3" fmla="*/ 0 w 1060722"/>
              <a:gd name="connsiteY3" fmla="*/ 1075043 h 1075043"/>
              <a:gd name="connsiteX0" fmla="*/ 0 w 1069087"/>
              <a:gd name="connsiteY0" fmla="*/ 1075043 h 1075043"/>
              <a:gd name="connsiteX1" fmla="*/ 1069087 w 1069087"/>
              <a:gd name="connsiteY1" fmla="*/ 0 h 1075043"/>
              <a:gd name="connsiteX2" fmla="*/ 1008000 w 1069087"/>
              <a:gd name="connsiteY2" fmla="*/ 1075043 h 1075043"/>
              <a:gd name="connsiteX3" fmla="*/ 0 w 1069087"/>
              <a:gd name="connsiteY3" fmla="*/ 1075043 h 1075043"/>
            </a:gdLst>
            <a:ahLst/>
            <a:cxnLst>
              <a:cxn ang="0">
                <a:pos x="connsiteX0" y="connsiteY0"/>
              </a:cxn>
              <a:cxn ang="0">
                <a:pos x="connsiteX1" y="connsiteY1"/>
              </a:cxn>
              <a:cxn ang="0">
                <a:pos x="connsiteX2" y="connsiteY2"/>
              </a:cxn>
              <a:cxn ang="0">
                <a:pos x="connsiteX3" y="connsiteY3"/>
              </a:cxn>
            </a:cxnLst>
            <a:rect l="l" t="t" r="r" b="b"/>
            <a:pathLst>
              <a:path w="1069087" h="1075043">
                <a:moveTo>
                  <a:pt x="0" y="1075043"/>
                </a:moveTo>
                <a:lnTo>
                  <a:pt x="1069087" y="0"/>
                </a:lnTo>
                <a:lnTo>
                  <a:pt x="1008000" y="1075043"/>
                </a:lnTo>
                <a:lnTo>
                  <a:pt x="0" y="1075043"/>
                </a:lnTo>
                <a:close/>
              </a:path>
            </a:pathLst>
          </a:custGeom>
          <a:gradFill>
            <a:gsLst>
              <a:gs pos="0">
                <a:schemeClr val="accent3">
                  <a:lumMod val="80000"/>
                </a:schemeClr>
              </a:gs>
              <a:gs pos="100000">
                <a:schemeClr val="accent3">
                  <a:lumMod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dirty="0">
              <a:ea typeface="+mj-ea"/>
            </a:endParaRPr>
          </a:p>
        </p:txBody>
      </p:sp>
      <p:sp>
        <p:nvSpPr>
          <p:cNvPr id="36" name="Rectangle 35">
            <a:extLst>
              <a:ext uri="{FF2B5EF4-FFF2-40B4-BE49-F238E27FC236}">
                <a16:creationId xmlns:a16="http://schemas.microsoft.com/office/drawing/2014/main" id="{A739F30F-CD1C-4793-9892-1EA670E64939}"/>
              </a:ext>
            </a:extLst>
          </p:cNvPr>
          <p:cNvSpPr/>
          <p:nvPr/>
        </p:nvSpPr>
        <p:spPr>
          <a:xfrm>
            <a:off x="4787171" y="3640685"/>
            <a:ext cx="3888000" cy="7063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dirty="0">
              <a:ea typeface="+mj-ea"/>
            </a:endParaRPr>
          </a:p>
        </p:txBody>
      </p:sp>
      <p:sp>
        <p:nvSpPr>
          <p:cNvPr id="37" name="Isosceles Triangle 50">
            <a:extLst>
              <a:ext uri="{FF2B5EF4-FFF2-40B4-BE49-F238E27FC236}">
                <a16:creationId xmlns:a16="http://schemas.microsoft.com/office/drawing/2014/main" id="{C99D1EF7-02E4-4E79-85F4-088EFFE8490B}"/>
              </a:ext>
            </a:extLst>
          </p:cNvPr>
          <p:cNvSpPr/>
          <p:nvPr/>
        </p:nvSpPr>
        <p:spPr>
          <a:xfrm rot="16200000">
            <a:off x="3457477" y="3016440"/>
            <a:ext cx="1519070" cy="1143124"/>
          </a:xfrm>
          <a:custGeom>
            <a:avLst/>
            <a:gdLst>
              <a:gd name="connsiteX0" fmla="*/ 0 w 1008000"/>
              <a:gd name="connsiteY0" fmla="*/ 1096600 h 1096600"/>
              <a:gd name="connsiteX1" fmla="*/ 131856 w 1008000"/>
              <a:gd name="connsiteY1" fmla="*/ 0 h 1096600"/>
              <a:gd name="connsiteX2" fmla="*/ 1008000 w 1008000"/>
              <a:gd name="connsiteY2" fmla="*/ 1096600 h 1096600"/>
              <a:gd name="connsiteX3" fmla="*/ 0 w 1008000"/>
              <a:gd name="connsiteY3" fmla="*/ 1096600 h 1096600"/>
              <a:gd name="connsiteX0" fmla="*/ 0 w 2109512"/>
              <a:gd name="connsiteY0" fmla="*/ 1054069 h 1054069"/>
              <a:gd name="connsiteX1" fmla="*/ 2109512 w 2109512"/>
              <a:gd name="connsiteY1" fmla="*/ 0 h 1054069"/>
              <a:gd name="connsiteX2" fmla="*/ 1008000 w 2109512"/>
              <a:gd name="connsiteY2" fmla="*/ 1054069 h 1054069"/>
              <a:gd name="connsiteX3" fmla="*/ 0 w 2109512"/>
              <a:gd name="connsiteY3" fmla="*/ 1054069 h 1054069"/>
              <a:gd name="connsiteX0" fmla="*/ 0 w 2172255"/>
              <a:gd name="connsiteY0" fmla="*/ 1064989 h 1064989"/>
              <a:gd name="connsiteX1" fmla="*/ 2172255 w 2172255"/>
              <a:gd name="connsiteY1" fmla="*/ 0 h 1064989"/>
              <a:gd name="connsiteX2" fmla="*/ 1008000 w 2172255"/>
              <a:gd name="connsiteY2" fmla="*/ 1064989 h 1064989"/>
              <a:gd name="connsiteX3" fmla="*/ 0 w 2172255"/>
              <a:gd name="connsiteY3" fmla="*/ 1064989 h 1064989"/>
              <a:gd name="connsiteX0" fmla="*/ 0 w 2168072"/>
              <a:gd name="connsiteY0" fmla="*/ 1064989 h 1064989"/>
              <a:gd name="connsiteX1" fmla="*/ 2168072 w 2168072"/>
              <a:gd name="connsiteY1" fmla="*/ 0 h 1064989"/>
              <a:gd name="connsiteX2" fmla="*/ 1008000 w 2168072"/>
              <a:gd name="connsiteY2" fmla="*/ 1064989 h 1064989"/>
              <a:gd name="connsiteX3" fmla="*/ 0 w 2168072"/>
              <a:gd name="connsiteY3" fmla="*/ 1064989 h 1064989"/>
            </a:gdLst>
            <a:ahLst/>
            <a:cxnLst>
              <a:cxn ang="0">
                <a:pos x="connsiteX0" y="connsiteY0"/>
              </a:cxn>
              <a:cxn ang="0">
                <a:pos x="connsiteX1" y="connsiteY1"/>
              </a:cxn>
              <a:cxn ang="0">
                <a:pos x="connsiteX2" y="connsiteY2"/>
              </a:cxn>
              <a:cxn ang="0">
                <a:pos x="connsiteX3" y="connsiteY3"/>
              </a:cxn>
            </a:cxnLst>
            <a:rect l="l" t="t" r="r" b="b"/>
            <a:pathLst>
              <a:path w="2168072" h="1064989">
                <a:moveTo>
                  <a:pt x="0" y="1064989"/>
                </a:moveTo>
                <a:lnTo>
                  <a:pt x="2168072" y="0"/>
                </a:lnTo>
                <a:lnTo>
                  <a:pt x="1008000" y="1064989"/>
                </a:lnTo>
                <a:lnTo>
                  <a:pt x="0" y="1064989"/>
                </a:lnTo>
                <a:close/>
              </a:path>
            </a:pathLst>
          </a:custGeom>
          <a:gradFill>
            <a:gsLst>
              <a:gs pos="0">
                <a:schemeClr val="accent4">
                  <a:lumMod val="80000"/>
                </a:schemeClr>
              </a:gs>
              <a:gs pos="100000">
                <a:schemeClr val="accent4">
                  <a:lumMod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dirty="0">
              <a:ea typeface="+mj-ea"/>
            </a:endParaRPr>
          </a:p>
        </p:txBody>
      </p:sp>
      <p:sp>
        <p:nvSpPr>
          <p:cNvPr id="40" name="TextBox 39">
            <a:extLst>
              <a:ext uri="{FF2B5EF4-FFF2-40B4-BE49-F238E27FC236}">
                <a16:creationId xmlns:a16="http://schemas.microsoft.com/office/drawing/2014/main" id="{0C234771-F5EB-4B4C-8595-6FA852390485}"/>
              </a:ext>
            </a:extLst>
          </p:cNvPr>
          <p:cNvSpPr txBox="1"/>
          <p:nvPr/>
        </p:nvSpPr>
        <p:spPr>
          <a:xfrm>
            <a:off x="5711306" y="1257970"/>
            <a:ext cx="2752736" cy="400110"/>
          </a:xfrm>
          <a:prstGeom prst="rect">
            <a:avLst/>
          </a:prstGeom>
          <a:noFill/>
        </p:spPr>
        <p:txBody>
          <a:bodyPr wrap="square" rtlCol="0">
            <a:spAutoFit/>
          </a:bodyPr>
          <a:lstStyle/>
          <a:p>
            <a:pPr algn="r"/>
            <a:r>
              <a:rPr lang="en-US" altLang="ko-KR" sz="2000" b="1" dirty="0" smtClean="0">
                <a:solidFill>
                  <a:schemeClr val="bg1"/>
                </a:solidFill>
                <a:ea typeface="+mj-ea"/>
                <a:cs typeface="Arial" pitchFamily="34" charset="0"/>
              </a:rPr>
              <a:t>XSS (Cross Side Scripting)</a:t>
            </a:r>
            <a:endParaRPr lang="ko-KR" altLang="en-US" sz="1400" b="1" dirty="0">
              <a:solidFill>
                <a:schemeClr val="bg1"/>
              </a:solidFill>
              <a:ea typeface="+mj-ea"/>
              <a:cs typeface="Arial" pitchFamily="34" charset="0"/>
            </a:endParaRPr>
          </a:p>
        </p:txBody>
      </p:sp>
      <p:sp>
        <p:nvSpPr>
          <p:cNvPr id="43" name="TextBox 42">
            <a:extLst>
              <a:ext uri="{FF2B5EF4-FFF2-40B4-BE49-F238E27FC236}">
                <a16:creationId xmlns:a16="http://schemas.microsoft.com/office/drawing/2014/main" id="{5164F959-812F-455A-8EB3-3B58DF8D3722}"/>
              </a:ext>
            </a:extLst>
          </p:cNvPr>
          <p:cNvSpPr txBox="1"/>
          <p:nvPr/>
        </p:nvSpPr>
        <p:spPr>
          <a:xfrm>
            <a:off x="5711306" y="2085266"/>
            <a:ext cx="2752736" cy="400110"/>
          </a:xfrm>
          <a:prstGeom prst="rect">
            <a:avLst/>
          </a:prstGeom>
          <a:noFill/>
        </p:spPr>
        <p:txBody>
          <a:bodyPr wrap="square" rtlCol="0">
            <a:spAutoFit/>
          </a:bodyPr>
          <a:lstStyle/>
          <a:p>
            <a:pPr algn="r"/>
            <a:r>
              <a:rPr lang="en-US" altLang="ko-KR" sz="2000" b="1" dirty="0" err="1" smtClean="0">
                <a:solidFill>
                  <a:schemeClr val="bg1"/>
                </a:solidFill>
                <a:ea typeface="+mj-ea"/>
                <a:cs typeface="Arial" pitchFamily="34" charset="0"/>
              </a:rPr>
              <a:t>Phising</a:t>
            </a:r>
            <a:endParaRPr lang="ko-KR" altLang="en-US" sz="2000" b="1" dirty="0">
              <a:solidFill>
                <a:schemeClr val="bg1"/>
              </a:solidFill>
              <a:ea typeface="+mj-ea"/>
              <a:cs typeface="Arial" pitchFamily="34" charset="0"/>
            </a:endParaRPr>
          </a:p>
        </p:txBody>
      </p:sp>
      <p:sp>
        <p:nvSpPr>
          <p:cNvPr id="46" name="TextBox 45">
            <a:extLst>
              <a:ext uri="{FF2B5EF4-FFF2-40B4-BE49-F238E27FC236}">
                <a16:creationId xmlns:a16="http://schemas.microsoft.com/office/drawing/2014/main" id="{552747ED-2F21-4C67-B926-5305A5420517}"/>
              </a:ext>
            </a:extLst>
          </p:cNvPr>
          <p:cNvSpPr txBox="1"/>
          <p:nvPr/>
        </p:nvSpPr>
        <p:spPr>
          <a:xfrm>
            <a:off x="5711306" y="2912562"/>
            <a:ext cx="2752736" cy="400110"/>
          </a:xfrm>
          <a:prstGeom prst="rect">
            <a:avLst/>
          </a:prstGeom>
          <a:noFill/>
        </p:spPr>
        <p:txBody>
          <a:bodyPr wrap="square" rtlCol="0">
            <a:spAutoFit/>
          </a:bodyPr>
          <a:lstStyle/>
          <a:p>
            <a:pPr algn="r"/>
            <a:r>
              <a:rPr lang="en-US" altLang="ko-KR" sz="2000" b="1" dirty="0" smtClean="0">
                <a:solidFill>
                  <a:schemeClr val="bg1"/>
                </a:solidFill>
                <a:ea typeface="+mj-ea"/>
                <a:cs typeface="Arial" pitchFamily="34" charset="0"/>
              </a:rPr>
              <a:t>SPAM</a:t>
            </a:r>
            <a:endParaRPr lang="ko-KR" altLang="en-US" sz="2000" b="1" dirty="0">
              <a:solidFill>
                <a:schemeClr val="bg1"/>
              </a:solidFill>
              <a:ea typeface="+mj-ea"/>
              <a:cs typeface="Arial" pitchFamily="34" charset="0"/>
            </a:endParaRPr>
          </a:p>
        </p:txBody>
      </p:sp>
      <p:sp>
        <p:nvSpPr>
          <p:cNvPr id="15" name="Rectangle 14"/>
          <p:cNvSpPr/>
          <p:nvPr/>
        </p:nvSpPr>
        <p:spPr>
          <a:xfrm>
            <a:off x="6557165" y="3665938"/>
            <a:ext cx="2032288" cy="276999"/>
          </a:xfrm>
          <a:prstGeom prst="rect">
            <a:avLst/>
          </a:prstGeom>
        </p:spPr>
        <p:txBody>
          <a:bodyPr wrap="none">
            <a:spAutoFit/>
          </a:bodyPr>
          <a:lstStyle/>
          <a:p>
            <a:r>
              <a:rPr lang="en-US" sz="1200" i="1" spc="-5" dirty="0">
                <a:solidFill>
                  <a:schemeClr val="bg1"/>
                </a:solidFill>
                <a:latin typeface="Times New Roman" panose="02020603050405020304" pitchFamily="18" charset="0"/>
                <a:ea typeface="Times New Roman" panose="02020603050405020304" pitchFamily="18" charset="0"/>
              </a:rPr>
              <a:t>J</a:t>
            </a:r>
            <a:r>
              <a:rPr lang="en-US" sz="1200" i="1" dirty="0">
                <a:solidFill>
                  <a:schemeClr val="bg1"/>
                </a:solidFill>
                <a:latin typeface="Times New Roman" panose="02020603050405020304" pitchFamily="18" charset="0"/>
                <a:ea typeface="Times New Roman" panose="02020603050405020304" pitchFamily="18" charset="0"/>
              </a:rPr>
              <a:t>ou</a:t>
            </a:r>
            <a:r>
              <a:rPr lang="en-US" sz="1200" i="1" spc="-10" dirty="0">
                <a:solidFill>
                  <a:schemeClr val="bg1"/>
                </a:solidFill>
                <a:latin typeface="Times New Roman" panose="02020603050405020304" pitchFamily="18" charset="0"/>
                <a:ea typeface="Times New Roman" panose="02020603050405020304" pitchFamily="18" charset="0"/>
              </a:rPr>
              <a:t>r</a:t>
            </a:r>
            <a:r>
              <a:rPr lang="en-US" sz="1200" i="1" dirty="0">
                <a:solidFill>
                  <a:schemeClr val="bg1"/>
                </a:solidFill>
                <a:latin typeface="Times New Roman" panose="02020603050405020304" pitchFamily="18" charset="0"/>
                <a:ea typeface="Times New Roman" panose="02020603050405020304" pitchFamily="18" charset="0"/>
              </a:rPr>
              <a:t>nal </a:t>
            </a:r>
            <a:r>
              <a:rPr lang="en-US" sz="1200" i="1" spc="5" dirty="0">
                <a:solidFill>
                  <a:schemeClr val="bg1"/>
                </a:solidFill>
                <a:latin typeface="Times New Roman" panose="02020603050405020304" pitchFamily="18" charset="0"/>
                <a:ea typeface="Times New Roman" panose="02020603050405020304" pitchFamily="18" charset="0"/>
              </a:rPr>
              <a:t> </a:t>
            </a:r>
            <a:r>
              <a:rPr lang="en-US" sz="1200" i="1" dirty="0">
                <a:solidFill>
                  <a:schemeClr val="bg1"/>
                </a:solidFill>
                <a:latin typeface="Times New Roman" panose="02020603050405020304" pitchFamily="18" charset="0"/>
                <a:ea typeface="Times New Roman" panose="02020603050405020304" pitchFamily="18" charset="0"/>
              </a:rPr>
              <a:t>of </a:t>
            </a:r>
            <a:r>
              <a:rPr lang="en-US" sz="1200" i="1" spc="5" dirty="0">
                <a:solidFill>
                  <a:schemeClr val="bg1"/>
                </a:solidFill>
                <a:latin typeface="Times New Roman" panose="02020603050405020304" pitchFamily="18" charset="0"/>
                <a:ea typeface="Times New Roman" panose="02020603050405020304" pitchFamily="18" charset="0"/>
              </a:rPr>
              <a:t> </a:t>
            </a:r>
            <a:r>
              <a:rPr lang="en-US" sz="1200" i="1" spc="5" dirty="0" err="1">
                <a:solidFill>
                  <a:schemeClr val="bg1"/>
                </a:solidFill>
                <a:latin typeface="Times New Roman" panose="02020603050405020304" pitchFamily="18" charset="0"/>
                <a:ea typeface="Times New Roman" panose="02020603050405020304" pitchFamily="18" charset="0"/>
              </a:rPr>
              <a:t>I</a:t>
            </a:r>
            <a:r>
              <a:rPr lang="en-US" sz="1200" i="1" dirty="0" err="1">
                <a:solidFill>
                  <a:schemeClr val="bg1"/>
                </a:solidFill>
                <a:latin typeface="Times New Roman" panose="02020603050405020304" pitchFamily="18" charset="0"/>
                <a:ea typeface="Times New Roman" panose="02020603050405020304" pitchFamily="18" charset="0"/>
              </a:rPr>
              <a:t>ntel</a:t>
            </a:r>
            <a:r>
              <a:rPr lang="en-US" sz="1200" i="1" spc="-20" dirty="0" err="1">
                <a:solidFill>
                  <a:schemeClr val="bg1"/>
                </a:solidFill>
                <a:latin typeface="Times New Roman" panose="02020603050405020304" pitchFamily="18" charset="0"/>
                <a:ea typeface="Times New Roman" panose="02020603050405020304" pitchFamily="18" charset="0"/>
              </a:rPr>
              <a:t>i</a:t>
            </a:r>
            <a:r>
              <a:rPr lang="en-US" sz="1200" i="1" dirty="0" err="1">
                <a:solidFill>
                  <a:schemeClr val="bg1"/>
                </a:solidFill>
                <a:latin typeface="Times New Roman" panose="02020603050405020304" pitchFamily="18" charset="0"/>
                <a:ea typeface="Times New Roman" panose="02020603050405020304" pitchFamily="18" charset="0"/>
              </a:rPr>
              <a:t>g</a:t>
            </a:r>
            <a:r>
              <a:rPr lang="en-US" sz="1200" i="1" spc="-5" dirty="0" err="1">
                <a:solidFill>
                  <a:schemeClr val="bg1"/>
                </a:solidFill>
                <a:latin typeface="Times New Roman" panose="02020603050405020304" pitchFamily="18" charset="0"/>
                <a:ea typeface="Times New Roman" panose="02020603050405020304" pitchFamily="18" charset="0"/>
              </a:rPr>
              <a:t>e</a:t>
            </a:r>
            <a:r>
              <a:rPr lang="en-US" sz="1200" i="1" dirty="0" err="1">
                <a:solidFill>
                  <a:schemeClr val="bg1"/>
                </a:solidFill>
                <a:latin typeface="Times New Roman" panose="02020603050405020304" pitchFamily="18" charset="0"/>
                <a:ea typeface="Times New Roman" panose="02020603050405020304" pitchFamily="18" charset="0"/>
              </a:rPr>
              <a:t>nt</a:t>
            </a:r>
            <a:r>
              <a:rPr lang="en-US" sz="1200" i="1" dirty="0">
                <a:solidFill>
                  <a:schemeClr val="bg1"/>
                </a:solidFill>
                <a:latin typeface="Times New Roman" panose="02020603050405020304" pitchFamily="18" charset="0"/>
                <a:ea typeface="Times New Roman" panose="02020603050405020304" pitchFamily="18" charset="0"/>
              </a:rPr>
              <a:t> </a:t>
            </a:r>
            <a:r>
              <a:rPr lang="en-US" sz="1200" i="1" spc="5" dirty="0">
                <a:solidFill>
                  <a:schemeClr val="bg1"/>
                </a:solidFill>
                <a:latin typeface="Times New Roman" panose="02020603050405020304" pitchFamily="18" charset="0"/>
                <a:ea typeface="Times New Roman" panose="02020603050405020304" pitchFamily="18" charset="0"/>
              </a:rPr>
              <a:t> </a:t>
            </a:r>
            <a:r>
              <a:rPr lang="en-US" sz="1200" i="1" dirty="0">
                <a:solidFill>
                  <a:schemeClr val="bg1"/>
                </a:solidFill>
                <a:latin typeface="Times New Roman" panose="02020603050405020304" pitchFamily="18" charset="0"/>
                <a:ea typeface="Times New Roman" panose="02020603050405020304" pitchFamily="18" charset="0"/>
              </a:rPr>
              <a:t>S</a:t>
            </a:r>
            <a:r>
              <a:rPr lang="en-US" sz="1200" i="1" spc="-5" dirty="0">
                <a:solidFill>
                  <a:schemeClr val="bg1"/>
                </a:solidFill>
                <a:latin typeface="Times New Roman" panose="02020603050405020304" pitchFamily="18" charset="0"/>
                <a:ea typeface="Times New Roman" panose="02020603050405020304" pitchFamily="18" charset="0"/>
              </a:rPr>
              <a:t>y</a:t>
            </a:r>
            <a:r>
              <a:rPr lang="en-US" sz="1200" i="1" spc="-10" dirty="0">
                <a:solidFill>
                  <a:schemeClr val="bg1"/>
                </a:solidFill>
                <a:latin typeface="Times New Roman" panose="02020603050405020304" pitchFamily="18" charset="0"/>
                <a:ea typeface="Times New Roman" panose="02020603050405020304" pitchFamily="18" charset="0"/>
              </a:rPr>
              <a:t>s</a:t>
            </a:r>
            <a:r>
              <a:rPr lang="en-US" sz="1200" i="1" dirty="0">
                <a:solidFill>
                  <a:schemeClr val="bg1"/>
                </a:solidFill>
                <a:latin typeface="Times New Roman" panose="02020603050405020304" pitchFamily="18" charset="0"/>
                <a:ea typeface="Times New Roman" panose="02020603050405020304" pitchFamily="18" charset="0"/>
              </a:rPr>
              <a:t>te</a:t>
            </a:r>
            <a:r>
              <a:rPr lang="en-US" sz="1200" i="1" spc="5" dirty="0">
                <a:solidFill>
                  <a:schemeClr val="bg1"/>
                </a:solidFill>
                <a:latin typeface="Times New Roman" panose="02020603050405020304" pitchFamily="18" charset="0"/>
                <a:ea typeface="Times New Roman" panose="02020603050405020304" pitchFamily="18" charset="0"/>
              </a:rPr>
              <a:t>m</a:t>
            </a:r>
            <a:endParaRPr lang="en-US" sz="1200" dirty="0">
              <a:solidFill>
                <a:schemeClr val="bg1"/>
              </a:solidFill>
            </a:endParaRPr>
          </a:p>
        </p:txBody>
      </p:sp>
      <p:sp>
        <p:nvSpPr>
          <p:cNvPr id="16" name="Rectangle 15"/>
          <p:cNvSpPr/>
          <p:nvPr/>
        </p:nvSpPr>
        <p:spPr>
          <a:xfrm>
            <a:off x="4939279" y="3856569"/>
            <a:ext cx="3650174" cy="461665"/>
          </a:xfrm>
          <a:prstGeom prst="rect">
            <a:avLst/>
          </a:prstGeom>
        </p:spPr>
        <p:txBody>
          <a:bodyPr wrap="square">
            <a:spAutoFit/>
          </a:bodyPr>
          <a:lstStyle/>
          <a:p>
            <a:pPr algn="r"/>
            <a:r>
              <a:rPr lang="en-US" sz="800" spc="5" dirty="0" err="1">
                <a:solidFill>
                  <a:schemeClr val="bg1"/>
                </a:solidFill>
                <a:latin typeface="Times New Roman" panose="02020603050405020304" pitchFamily="18" charset="0"/>
                <a:ea typeface="Times New Roman" panose="02020603050405020304" pitchFamily="18" charset="0"/>
              </a:rPr>
              <a:t>P</a:t>
            </a:r>
            <a:r>
              <a:rPr lang="en-US" sz="800" spc="-5" dirty="0" err="1">
                <a:solidFill>
                  <a:schemeClr val="bg1"/>
                </a:solidFill>
                <a:latin typeface="Times New Roman" panose="02020603050405020304" pitchFamily="18" charset="0"/>
                <a:ea typeface="Times New Roman" panose="02020603050405020304" pitchFamily="18" charset="0"/>
              </a:rPr>
              <a:t>e</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spc="20" dirty="0" err="1">
                <a:solidFill>
                  <a:schemeClr val="bg1"/>
                </a:solidFill>
                <a:latin typeface="Times New Roman" panose="02020603050405020304" pitchFamily="18" charset="0"/>
                <a:ea typeface="Times New Roman" panose="02020603050405020304" pitchFamily="18" charset="0"/>
              </a:rPr>
              <a:t>a</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dirty="0" err="1">
                <a:solidFill>
                  <a:schemeClr val="bg1"/>
                </a:solidFill>
                <a:latin typeface="Times New Roman" panose="02020603050405020304" pitchFamily="18" charset="0"/>
                <a:ea typeface="Times New Roman" panose="02020603050405020304" pitchFamily="18" charset="0"/>
              </a:rPr>
              <a:t>g</a:t>
            </a:r>
            <a:r>
              <a:rPr lang="en-US" sz="800" spc="20" dirty="0" err="1">
                <a:solidFill>
                  <a:schemeClr val="bg1"/>
                </a:solidFill>
                <a:latin typeface="Times New Roman" panose="02020603050405020304" pitchFamily="18" charset="0"/>
                <a:ea typeface="Times New Roman" panose="02020603050405020304" pitchFamily="18" charset="0"/>
              </a:rPr>
              <a:t>a</a:t>
            </a:r>
            <a:r>
              <a:rPr lang="en-US" sz="800" dirty="0" err="1">
                <a:solidFill>
                  <a:schemeClr val="bg1"/>
                </a:solidFill>
                <a:latin typeface="Times New Roman" panose="02020603050405020304" pitchFamily="18" charset="0"/>
                <a:ea typeface="Times New Roman" panose="02020603050405020304" pitchFamily="18" charset="0"/>
              </a:rPr>
              <a:t>n</a:t>
            </a:r>
            <a:r>
              <a:rPr lang="en-US" sz="800" spc="20" dirty="0" err="1">
                <a:solidFill>
                  <a:schemeClr val="bg1"/>
                </a:solidFill>
                <a:latin typeface="Times New Roman" panose="02020603050405020304" pitchFamily="18" charset="0"/>
                <a:ea typeface="Times New Roman" panose="02020603050405020304" pitchFamily="18" charset="0"/>
              </a:rPr>
              <a:t>a</a:t>
            </a:r>
            <a:r>
              <a:rPr lang="en-US" sz="800" dirty="0" err="1">
                <a:solidFill>
                  <a:schemeClr val="bg1"/>
                </a:solidFill>
                <a:latin typeface="Times New Roman" panose="02020603050405020304" pitchFamily="18" charset="0"/>
                <a:ea typeface="Times New Roman" panose="02020603050405020304" pitchFamily="18" charset="0"/>
              </a:rPr>
              <a:t>n</a:t>
            </a:r>
            <a:r>
              <a:rPr lang="en-US" sz="800" dirty="0">
                <a:solidFill>
                  <a:schemeClr val="bg1"/>
                </a:solidFill>
                <a:latin typeface="Times New Roman" panose="02020603050405020304" pitchFamily="18" charset="0"/>
                <a:ea typeface="Times New Roman" panose="02020603050405020304" pitchFamily="18" charset="0"/>
              </a:rPr>
              <a:t>  </a:t>
            </a:r>
            <a:r>
              <a:rPr lang="en-US" sz="800" spc="20" dirty="0">
                <a:solidFill>
                  <a:schemeClr val="bg1"/>
                </a:solidFill>
                <a:latin typeface="Times New Roman" panose="02020603050405020304" pitchFamily="18" charset="0"/>
                <a:ea typeface="Times New Roman" panose="02020603050405020304" pitchFamily="18" charset="0"/>
              </a:rPr>
              <a:t> </a:t>
            </a:r>
            <a:r>
              <a:rPr lang="en-US" sz="800" spc="5" dirty="0" err="1">
                <a:solidFill>
                  <a:schemeClr val="bg1"/>
                </a:solidFill>
                <a:latin typeface="Times New Roman" panose="02020603050405020304" pitchFamily="18" charset="0"/>
                <a:ea typeface="Times New Roman" panose="02020603050405020304" pitchFamily="18" charset="0"/>
              </a:rPr>
              <a:t>F</a:t>
            </a:r>
            <a:r>
              <a:rPr lang="en-US" sz="800" spc="-45" dirty="0" err="1">
                <a:solidFill>
                  <a:schemeClr val="bg1"/>
                </a:solidFill>
                <a:latin typeface="Times New Roman" panose="02020603050405020304" pitchFamily="18" charset="0"/>
                <a:ea typeface="Times New Roman" panose="02020603050405020304" pitchFamily="18" charset="0"/>
              </a:rPr>
              <a:t>i</a:t>
            </a:r>
            <a:r>
              <a:rPr lang="en-US" sz="800" spc="25" dirty="0" err="1">
                <a:solidFill>
                  <a:schemeClr val="bg1"/>
                </a:solidFill>
                <a:latin typeface="Times New Roman" panose="02020603050405020304" pitchFamily="18" charset="0"/>
                <a:ea typeface="Times New Roman" panose="02020603050405020304" pitchFamily="18" charset="0"/>
              </a:rPr>
              <a:t>t</a:t>
            </a:r>
            <a:r>
              <a:rPr lang="en-US" sz="800" dirty="0" err="1">
                <a:solidFill>
                  <a:schemeClr val="bg1"/>
                </a:solidFill>
                <a:latin typeface="Times New Roman" panose="02020603050405020304" pitchFamily="18" charset="0"/>
                <a:ea typeface="Times New Roman" panose="02020603050405020304" pitchFamily="18" charset="0"/>
              </a:rPr>
              <a:t>ur</a:t>
            </a:r>
            <a:r>
              <a:rPr lang="en-US" sz="800" dirty="0">
                <a:solidFill>
                  <a:schemeClr val="bg1"/>
                </a:solidFill>
                <a:latin typeface="Times New Roman" panose="02020603050405020304" pitchFamily="18" charset="0"/>
                <a:ea typeface="Times New Roman" panose="02020603050405020304" pitchFamily="18" charset="0"/>
              </a:rPr>
              <a:t>  </a:t>
            </a:r>
            <a:r>
              <a:rPr lang="en-US" sz="800" spc="65" dirty="0">
                <a:solidFill>
                  <a:schemeClr val="bg1"/>
                </a:solidFill>
                <a:latin typeface="Times New Roman" panose="02020603050405020304" pitchFamily="18" charset="0"/>
                <a:ea typeface="Times New Roman" panose="02020603050405020304" pitchFamily="18" charset="0"/>
              </a:rPr>
              <a:t> </a:t>
            </a:r>
            <a:r>
              <a:rPr lang="en-US" sz="800" spc="-25" dirty="0" err="1">
                <a:solidFill>
                  <a:schemeClr val="bg1"/>
                </a:solidFill>
                <a:latin typeface="Times New Roman" panose="02020603050405020304" pitchFamily="18" charset="0"/>
                <a:ea typeface="Times New Roman" panose="02020603050405020304" pitchFamily="18" charset="0"/>
              </a:rPr>
              <a:t>K</a:t>
            </a:r>
            <a:r>
              <a:rPr lang="en-US" sz="800" spc="25" dirty="0" err="1">
                <a:solidFill>
                  <a:schemeClr val="bg1"/>
                </a:solidFill>
                <a:latin typeface="Times New Roman" panose="02020603050405020304" pitchFamily="18" charset="0"/>
                <a:ea typeface="Times New Roman" panose="02020603050405020304" pitchFamily="18" charset="0"/>
              </a:rPr>
              <a:t>o</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spc="50" dirty="0" err="1">
                <a:solidFill>
                  <a:schemeClr val="bg1"/>
                </a:solidFill>
                <a:latin typeface="Times New Roman" panose="02020603050405020304" pitchFamily="18" charset="0"/>
                <a:ea typeface="Times New Roman" panose="02020603050405020304" pitchFamily="18" charset="0"/>
              </a:rPr>
              <a:t>t</a:t>
            </a:r>
            <a:r>
              <a:rPr lang="en-US" sz="800" spc="-20" dirty="0" err="1">
                <a:solidFill>
                  <a:schemeClr val="bg1"/>
                </a:solidFill>
                <a:latin typeface="Times New Roman" panose="02020603050405020304" pitchFamily="18" charset="0"/>
                <a:ea typeface="Times New Roman" panose="02020603050405020304" pitchFamily="18" charset="0"/>
              </a:rPr>
              <a:t>i</a:t>
            </a:r>
            <a:r>
              <a:rPr lang="en-US" sz="800" dirty="0" err="1">
                <a:solidFill>
                  <a:schemeClr val="bg1"/>
                </a:solidFill>
                <a:latin typeface="Times New Roman" panose="02020603050405020304" pitchFamily="18" charset="0"/>
                <a:ea typeface="Times New Roman" panose="02020603050405020304" pitchFamily="18" charset="0"/>
              </a:rPr>
              <a:t>n</a:t>
            </a:r>
            <a:r>
              <a:rPr lang="en-US" sz="800" spc="-25" dirty="0" err="1">
                <a:solidFill>
                  <a:schemeClr val="bg1"/>
                </a:solidFill>
                <a:latin typeface="Times New Roman" panose="02020603050405020304" pitchFamily="18" charset="0"/>
                <a:ea typeface="Times New Roman" panose="02020603050405020304" pitchFamily="18" charset="0"/>
              </a:rPr>
              <a:t>y</a:t>
            </a:r>
            <a:r>
              <a:rPr lang="en-US" sz="800" dirty="0" err="1">
                <a:solidFill>
                  <a:schemeClr val="bg1"/>
                </a:solidFill>
                <a:latin typeface="Times New Roman" panose="02020603050405020304" pitchFamily="18" charset="0"/>
                <a:ea typeface="Times New Roman" panose="02020603050405020304" pitchFamily="18" charset="0"/>
              </a:rPr>
              <a:t>u</a:t>
            </a:r>
            <a:r>
              <a:rPr lang="en-US" sz="800" dirty="0">
                <a:solidFill>
                  <a:schemeClr val="bg1"/>
                </a:solidFill>
                <a:latin typeface="Times New Roman" panose="02020603050405020304" pitchFamily="18" charset="0"/>
                <a:ea typeface="Times New Roman" panose="02020603050405020304" pitchFamily="18" charset="0"/>
              </a:rPr>
              <a:t>  </a:t>
            </a:r>
            <a:r>
              <a:rPr lang="en-US" sz="800" spc="35" dirty="0">
                <a:solidFill>
                  <a:schemeClr val="bg1"/>
                </a:solidFill>
                <a:latin typeface="Times New Roman" panose="02020603050405020304" pitchFamily="18" charset="0"/>
                <a:ea typeface="Times New Roman" panose="02020603050405020304" pitchFamily="18" charset="0"/>
              </a:rPr>
              <a:t> </a:t>
            </a:r>
            <a:r>
              <a:rPr lang="en-US" sz="800" dirty="0" err="1">
                <a:solidFill>
                  <a:schemeClr val="bg1"/>
                </a:solidFill>
                <a:latin typeface="Times New Roman" panose="02020603050405020304" pitchFamily="18" charset="0"/>
                <a:ea typeface="Times New Roman" panose="02020603050405020304" pitchFamily="18" charset="0"/>
              </a:rPr>
              <a:t>d</a:t>
            </a:r>
            <a:r>
              <a:rPr lang="en-US" sz="800" spc="20" dirty="0" err="1">
                <a:solidFill>
                  <a:schemeClr val="bg1"/>
                </a:solidFill>
                <a:latin typeface="Times New Roman" panose="02020603050405020304" pitchFamily="18" charset="0"/>
                <a:ea typeface="Times New Roman" panose="02020603050405020304" pitchFamily="18" charset="0"/>
              </a:rPr>
              <a:t>e</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dirty="0" err="1">
                <a:solidFill>
                  <a:schemeClr val="bg1"/>
                </a:solidFill>
                <a:latin typeface="Times New Roman" panose="02020603050405020304" pitchFamily="18" charset="0"/>
                <a:ea typeface="Times New Roman" panose="02020603050405020304" pitchFamily="18" charset="0"/>
              </a:rPr>
              <a:t>g</a:t>
            </a:r>
            <a:r>
              <a:rPr lang="en-US" sz="800" spc="20" dirty="0" err="1">
                <a:solidFill>
                  <a:schemeClr val="bg1"/>
                </a:solidFill>
                <a:latin typeface="Times New Roman" panose="02020603050405020304" pitchFamily="18" charset="0"/>
                <a:ea typeface="Times New Roman" panose="02020603050405020304" pitchFamily="18" charset="0"/>
              </a:rPr>
              <a:t>a</a:t>
            </a:r>
            <a:r>
              <a:rPr lang="en-US" sz="800" dirty="0" err="1">
                <a:solidFill>
                  <a:schemeClr val="bg1"/>
                </a:solidFill>
                <a:latin typeface="Times New Roman" panose="02020603050405020304" pitchFamily="18" charset="0"/>
                <a:ea typeface="Times New Roman" panose="02020603050405020304" pitchFamily="18" charset="0"/>
              </a:rPr>
              <a:t>n</a:t>
            </a:r>
            <a:r>
              <a:rPr lang="en-US" sz="800" dirty="0">
                <a:solidFill>
                  <a:schemeClr val="bg1"/>
                </a:solidFill>
                <a:latin typeface="Times New Roman" panose="02020603050405020304" pitchFamily="18" charset="0"/>
                <a:ea typeface="Times New Roman" panose="02020603050405020304" pitchFamily="18" charset="0"/>
              </a:rPr>
              <a:t>  </a:t>
            </a:r>
            <a:r>
              <a:rPr lang="en-US" sz="800" spc="55" dirty="0">
                <a:solidFill>
                  <a:schemeClr val="bg1"/>
                </a:solidFill>
                <a:latin typeface="Times New Roman" panose="02020603050405020304" pitchFamily="18" charset="0"/>
                <a:ea typeface="Times New Roman" panose="02020603050405020304" pitchFamily="18" charset="0"/>
              </a:rPr>
              <a:t> </a:t>
            </a:r>
            <a:r>
              <a:rPr lang="en-US" sz="800" i="1" spc="-15" dirty="0">
                <a:solidFill>
                  <a:schemeClr val="bg1"/>
                </a:solidFill>
                <a:latin typeface="Times New Roman" panose="02020603050405020304" pitchFamily="18" charset="0"/>
                <a:ea typeface="Times New Roman" panose="02020603050405020304" pitchFamily="18" charset="0"/>
              </a:rPr>
              <a:t>F</a:t>
            </a:r>
            <a:r>
              <a:rPr lang="en-US" sz="800" i="1" spc="-5" dirty="0">
                <a:solidFill>
                  <a:schemeClr val="bg1"/>
                </a:solidFill>
                <a:latin typeface="Times New Roman" panose="02020603050405020304" pitchFamily="18" charset="0"/>
                <a:ea typeface="Times New Roman" panose="02020603050405020304" pitchFamily="18" charset="0"/>
              </a:rPr>
              <a:t>e</a:t>
            </a:r>
            <a:r>
              <a:rPr lang="en-US" sz="800" i="1" dirty="0">
                <a:solidFill>
                  <a:schemeClr val="bg1"/>
                </a:solidFill>
                <a:latin typeface="Times New Roman" panose="02020603050405020304" pitchFamily="18" charset="0"/>
                <a:ea typeface="Times New Roman" panose="02020603050405020304" pitchFamily="18" charset="0"/>
              </a:rPr>
              <a:t>atu</a:t>
            </a:r>
            <a:r>
              <a:rPr lang="en-US" sz="800" i="1" spc="-10" dirty="0">
                <a:solidFill>
                  <a:schemeClr val="bg1"/>
                </a:solidFill>
                <a:latin typeface="Times New Roman" panose="02020603050405020304" pitchFamily="18" charset="0"/>
                <a:ea typeface="Times New Roman" panose="02020603050405020304" pitchFamily="18" charset="0"/>
              </a:rPr>
              <a:t>r</a:t>
            </a:r>
            <a:r>
              <a:rPr lang="en-US" sz="800" i="1" dirty="0">
                <a:solidFill>
                  <a:schemeClr val="bg1"/>
                </a:solidFill>
                <a:latin typeface="Times New Roman" panose="02020603050405020304" pitchFamily="18" charset="0"/>
                <a:ea typeface="Times New Roman" panose="02020603050405020304" pitchFamily="18" charset="0"/>
              </a:rPr>
              <a:t>e  </a:t>
            </a:r>
            <a:r>
              <a:rPr lang="en-US" sz="800" i="1" spc="55" dirty="0">
                <a:solidFill>
                  <a:schemeClr val="bg1"/>
                </a:solidFill>
                <a:latin typeface="Times New Roman" panose="02020603050405020304" pitchFamily="18" charset="0"/>
                <a:ea typeface="Times New Roman" panose="02020603050405020304" pitchFamily="18" charset="0"/>
              </a:rPr>
              <a:t> </a:t>
            </a:r>
            <a:r>
              <a:rPr lang="en-US" sz="800" i="1" dirty="0">
                <a:solidFill>
                  <a:schemeClr val="bg1"/>
                </a:solidFill>
                <a:latin typeface="Times New Roman" panose="02020603050405020304" pitchFamily="18" charset="0"/>
                <a:ea typeface="Times New Roman" panose="02020603050405020304" pitchFamily="18" charset="0"/>
              </a:rPr>
              <a:t>Di</a:t>
            </a:r>
            <a:r>
              <a:rPr lang="en-US" sz="800" i="1" spc="-10" dirty="0">
                <a:solidFill>
                  <a:schemeClr val="bg1"/>
                </a:solidFill>
                <a:latin typeface="Times New Roman" panose="02020603050405020304" pitchFamily="18" charset="0"/>
                <a:ea typeface="Times New Roman" panose="02020603050405020304" pitchFamily="18" charset="0"/>
              </a:rPr>
              <a:t>s</a:t>
            </a:r>
            <a:r>
              <a:rPr lang="en-US" sz="800" i="1" spc="-5" dirty="0">
                <a:solidFill>
                  <a:schemeClr val="bg1"/>
                </a:solidFill>
                <a:latin typeface="Times New Roman" panose="02020603050405020304" pitchFamily="18" charset="0"/>
                <a:ea typeface="Times New Roman" panose="02020603050405020304" pitchFamily="18" charset="0"/>
              </a:rPr>
              <a:t>c</a:t>
            </a:r>
            <a:r>
              <a:rPr lang="en-US" sz="800" i="1" spc="-10" dirty="0">
                <a:solidFill>
                  <a:schemeClr val="bg1"/>
                </a:solidFill>
                <a:latin typeface="Times New Roman" panose="02020603050405020304" pitchFamily="18" charset="0"/>
                <a:ea typeface="Times New Roman" panose="02020603050405020304" pitchFamily="18" charset="0"/>
              </a:rPr>
              <a:t>r</a:t>
            </a:r>
            <a:r>
              <a:rPr lang="en-US" sz="800" i="1" spc="-5" dirty="0">
                <a:solidFill>
                  <a:schemeClr val="bg1"/>
                </a:solidFill>
                <a:latin typeface="Times New Roman" panose="02020603050405020304" pitchFamily="18" charset="0"/>
                <a:ea typeface="Times New Roman" panose="02020603050405020304" pitchFamily="18" charset="0"/>
              </a:rPr>
              <a:t>e</a:t>
            </a:r>
            <a:r>
              <a:rPr lang="en-US" sz="800" i="1" dirty="0">
                <a:solidFill>
                  <a:schemeClr val="bg1"/>
                </a:solidFill>
                <a:latin typeface="Times New Roman" panose="02020603050405020304" pitchFamily="18" charset="0"/>
                <a:ea typeface="Times New Roman" panose="02020603050405020304" pitchFamily="18" charset="0"/>
              </a:rPr>
              <a:t>t</a:t>
            </a:r>
            <a:r>
              <a:rPr lang="en-US" sz="800" i="1" spc="30" dirty="0">
                <a:solidFill>
                  <a:schemeClr val="bg1"/>
                </a:solidFill>
                <a:latin typeface="Times New Roman" panose="02020603050405020304" pitchFamily="18" charset="0"/>
                <a:ea typeface="Times New Roman" panose="02020603050405020304" pitchFamily="18" charset="0"/>
              </a:rPr>
              <a:t>i</a:t>
            </a:r>
            <a:r>
              <a:rPr lang="en-US" sz="800" i="1" spc="-10" dirty="0">
                <a:solidFill>
                  <a:schemeClr val="bg1"/>
                </a:solidFill>
                <a:latin typeface="Times New Roman" panose="02020603050405020304" pitchFamily="18" charset="0"/>
                <a:ea typeface="Times New Roman" panose="02020603050405020304" pitchFamily="18" charset="0"/>
              </a:rPr>
              <a:t>z</a:t>
            </a:r>
            <a:r>
              <a:rPr lang="en-US" sz="800" i="1" dirty="0">
                <a:solidFill>
                  <a:schemeClr val="bg1"/>
                </a:solidFill>
                <a:latin typeface="Times New Roman" panose="02020603050405020304" pitchFamily="18" charset="0"/>
                <a:ea typeface="Times New Roman" panose="02020603050405020304" pitchFamily="18" charset="0"/>
              </a:rPr>
              <a:t>at</a:t>
            </a:r>
            <a:r>
              <a:rPr lang="en-US" sz="800" i="1" spc="5" dirty="0">
                <a:solidFill>
                  <a:schemeClr val="bg1"/>
                </a:solidFill>
                <a:latin typeface="Times New Roman" panose="02020603050405020304" pitchFamily="18" charset="0"/>
                <a:ea typeface="Times New Roman" panose="02020603050405020304" pitchFamily="18" charset="0"/>
              </a:rPr>
              <a:t>i</a:t>
            </a:r>
            <a:r>
              <a:rPr lang="en-US" sz="800" i="1" dirty="0">
                <a:solidFill>
                  <a:schemeClr val="bg1"/>
                </a:solidFill>
                <a:latin typeface="Times New Roman" panose="02020603050405020304" pitchFamily="18" charset="0"/>
                <a:ea typeface="Times New Roman" panose="02020603050405020304" pitchFamily="18" charset="0"/>
              </a:rPr>
              <a:t>on  </a:t>
            </a:r>
            <a:r>
              <a:rPr lang="en-US" sz="800" i="1" spc="45" dirty="0">
                <a:solidFill>
                  <a:schemeClr val="bg1"/>
                </a:solidFill>
                <a:latin typeface="Times New Roman" panose="02020603050405020304" pitchFamily="18" charset="0"/>
                <a:ea typeface="Times New Roman" panose="02020603050405020304" pitchFamily="18" charset="0"/>
              </a:rPr>
              <a:t> </a:t>
            </a:r>
            <a:r>
              <a:rPr lang="en-US" sz="800" spc="-10" dirty="0" err="1">
                <a:solidFill>
                  <a:schemeClr val="bg1"/>
                </a:solidFill>
                <a:latin typeface="Times New Roman" panose="02020603050405020304" pitchFamily="18" charset="0"/>
                <a:ea typeface="Times New Roman" panose="02020603050405020304" pitchFamily="18" charset="0"/>
              </a:rPr>
              <a:t>B</a:t>
            </a:r>
            <a:r>
              <a:rPr lang="en-US" sz="800" spc="-5" dirty="0" err="1">
                <a:solidFill>
                  <a:schemeClr val="bg1"/>
                </a:solidFill>
                <a:latin typeface="Times New Roman" panose="02020603050405020304" pitchFamily="18" charset="0"/>
                <a:ea typeface="Times New Roman" panose="02020603050405020304" pitchFamily="18" charset="0"/>
              </a:rPr>
              <a:t>e</a:t>
            </a:r>
            <a:r>
              <a:rPr lang="en-US" sz="800" spc="30" dirty="0" err="1">
                <a:solidFill>
                  <a:schemeClr val="bg1"/>
                </a:solidFill>
                <a:latin typeface="Times New Roman" panose="02020603050405020304" pitchFamily="18" charset="0"/>
                <a:ea typeface="Times New Roman" panose="02020603050405020304" pitchFamily="18" charset="0"/>
              </a:rPr>
              <a:t>r</a:t>
            </a:r>
            <a:r>
              <a:rPr lang="en-US" sz="800" spc="-25" dirty="0" err="1">
                <a:solidFill>
                  <a:schemeClr val="bg1"/>
                </a:solidFill>
                <a:latin typeface="Times New Roman" panose="02020603050405020304" pitchFamily="18" charset="0"/>
                <a:ea typeface="Times New Roman" panose="02020603050405020304" pitchFamily="18" charset="0"/>
              </a:rPr>
              <a:t>b</a:t>
            </a:r>
            <a:r>
              <a:rPr lang="en-US" sz="800" spc="-5" dirty="0" err="1">
                <a:solidFill>
                  <a:schemeClr val="bg1"/>
                </a:solidFill>
                <a:latin typeface="Times New Roman" panose="02020603050405020304" pitchFamily="18" charset="0"/>
                <a:ea typeface="Times New Roman" panose="02020603050405020304" pitchFamily="18" charset="0"/>
              </a:rPr>
              <a:t>a</a:t>
            </a:r>
            <a:r>
              <a:rPr lang="en-US" sz="800" spc="10" dirty="0" err="1">
                <a:solidFill>
                  <a:schemeClr val="bg1"/>
                </a:solidFill>
                <a:latin typeface="Times New Roman" panose="02020603050405020304" pitchFamily="18" charset="0"/>
                <a:ea typeface="Times New Roman" panose="02020603050405020304" pitchFamily="18" charset="0"/>
              </a:rPr>
              <a:t>s</a:t>
            </a:r>
            <a:r>
              <a:rPr lang="en-US" sz="800" dirty="0" err="1">
                <a:solidFill>
                  <a:schemeClr val="bg1"/>
                </a:solidFill>
                <a:latin typeface="Times New Roman" panose="02020603050405020304" pitchFamily="18" charset="0"/>
                <a:ea typeface="Times New Roman" panose="02020603050405020304" pitchFamily="18" charset="0"/>
              </a:rPr>
              <a:t>is</a:t>
            </a:r>
            <a:r>
              <a:rPr lang="en-US" sz="800" dirty="0">
                <a:solidFill>
                  <a:schemeClr val="bg1"/>
                </a:solidFill>
                <a:latin typeface="Times New Roman" panose="02020603050405020304" pitchFamily="18" charset="0"/>
                <a:ea typeface="Times New Roman" panose="02020603050405020304" pitchFamily="18" charset="0"/>
              </a:rPr>
              <a:t> </a:t>
            </a:r>
            <a:r>
              <a:rPr lang="en-US" sz="800" i="1" spc="10" dirty="0">
                <a:solidFill>
                  <a:schemeClr val="bg1"/>
                </a:solidFill>
                <a:latin typeface="Times New Roman" panose="02020603050405020304" pitchFamily="18" charset="0"/>
                <a:ea typeface="Times New Roman" panose="02020603050405020304" pitchFamily="18" charset="0"/>
              </a:rPr>
              <a:t>E</a:t>
            </a:r>
            <a:r>
              <a:rPr lang="en-US" sz="800" i="1" spc="-5" dirty="0">
                <a:solidFill>
                  <a:schemeClr val="bg1"/>
                </a:solidFill>
                <a:latin typeface="Times New Roman" panose="02020603050405020304" pitchFamily="18" charset="0"/>
                <a:ea typeface="Times New Roman" panose="02020603050405020304" pitchFamily="18" charset="0"/>
              </a:rPr>
              <a:t>x</a:t>
            </a:r>
            <a:r>
              <a:rPr lang="en-US" sz="800" i="1" dirty="0">
                <a:solidFill>
                  <a:schemeClr val="bg1"/>
                </a:solidFill>
                <a:latin typeface="Times New Roman" panose="02020603050405020304" pitchFamily="18" charset="0"/>
                <a:ea typeface="Times New Roman" panose="02020603050405020304" pitchFamily="18" charset="0"/>
              </a:rPr>
              <a:t>p</a:t>
            </a:r>
            <a:r>
              <a:rPr lang="en-US" sz="800" i="1" spc="-5" dirty="0">
                <a:solidFill>
                  <a:schemeClr val="bg1"/>
                </a:solidFill>
                <a:latin typeface="Times New Roman" panose="02020603050405020304" pitchFamily="18" charset="0"/>
                <a:ea typeface="Times New Roman" panose="02020603050405020304" pitchFamily="18" charset="0"/>
              </a:rPr>
              <a:t>ec</a:t>
            </a:r>
            <a:r>
              <a:rPr lang="en-US" sz="800" i="1" dirty="0">
                <a:solidFill>
                  <a:schemeClr val="bg1"/>
                </a:solidFill>
                <a:latin typeface="Times New Roman" panose="02020603050405020304" pitchFamily="18" charset="0"/>
                <a:ea typeface="Times New Roman" panose="02020603050405020304" pitchFamily="18" charset="0"/>
              </a:rPr>
              <a:t>ta</a:t>
            </a:r>
            <a:r>
              <a:rPr lang="en-US" sz="800" i="1" spc="5" dirty="0">
                <a:solidFill>
                  <a:schemeClr val="bg1"/>
                </a:solidFill>
                <a:latin typeface="Times New Roman" panose="02020603050405020304" pitchFamily="18" charset="0"/>
                <a:ea typeface="Times New Roman" panose="02020603050405020304" pitchFamily="18" charset="0"/>
              </a:rPr>
              <a:t>t</a:t>
            </a:r>
            <a:r>
              <a:rPr lang="en-US" sz="800" i="1" dirty="0">
                <a:solidFill>
                  <a:schemeClr val="bg1"/>
                </a:solidFill>
                <a:latin typeface="Times New Roman" panose="02020603050405020304" pitchFamily="18" charset="0"/>
                <a:ea typeface="Times New Roman" panose="02020603050405020304" pitchFamily="18" charset="0"/>
              </a:rPr>
              <a:t>ion</a:t>
            </a:r>
            <a:r>
              <a:rPr lang="en-US" sz="800" i="1" spc="50" dirty="0">
                <a:solidFill>
                  <a:schemeClr val="bg1"/>
                </a:solidFill>
                <a:latin typeface="Times New Roman" panose="02020603050405020304" pitchFamily="18" charset="0"/>
                <a:ea typeface="Times New Roman" panose="02020603050405020304" pitchFamily="18" charset="0"/>
              </a:rPr>
              <a:t> </a:t>
            </a:r>
            <a:r>
              <a:rPr lang="en-US" sz="800" i="1" spc="5" dirty="0">
                <a:solidFill>
                  <a:schemeClr val="bg1"/>
                </a:solidFill>
                <a:latin typeface="Times New Roman" panose="02020603050405020304" pitchFamily="18" charset="0"/>
                <a:ea typeface="Times New Roman" panose="02020603050405020304" pitchFamily="18" charset="0"/>
              </a:rPr>
              <a:t>M</a:t>
            </a:r>
            <a:r>
              <a:rPr lang="en-US" sz="800" i="1" dirty="0">
                <a:solidFill>
                  <a:schemeClr val="bg1"/>
                </a:solidFill>
                <a:latin typeface="Times New Roman" panose="02020603050405020304" pitchFamily="18" charset="0"/>
                <a:ea typeface="Times New Roman" panose="02020603050405020304" pitchFamily="18" charset="0"/>
              </a:rPr>
              <a:t>a</a:t>
            </a:r>
            <a:r>
              <a:rPr lang="en-US" sz="800" i="1" spc="-5" dirty="0">
                <a:solidFill>
                  <a:schemeClr val="bg1"/>
                </a:solidFill>
                <a:latin typeface="Times New Roman" panose="02020603050405020304" pitchFamily="18" charset="0"/>
                <a:ea typeface="Times New Roman" panose="02020603050405020304" pitchFamily="18" charset="0"/>
              </a:rPr>
              <a:t>x</a:t>
            </a:r>
            <a:r>
              <a:rPr lang="en-US" sz="800" i="1" dirty="0">
                <a:solidFill>
                  <a:schemeClr val="bg1"/>
                </a:solidFill>
                <a:latin typeface="Times New Roman" panose="02020603050405020304" pitchFamily="18" charset="0"/>
                <a:ea typeface="Times New Roman" panose="02020603050405020304" pitchFamily="18" charset="0"/>
              </a:rPr>
              <a:t>imi</a:t>
            </a:r>
            <a:r>
              <a:rPr lang="en-US" sz="800" i="1" spc="-10" dirty="0">
                <a:solidFill>
                  <a:schemeClr val="bg1"/>
                </a:solidFill>
                <a:latin typeface="Times New Roman" panose="02020603050405020304" pitchFamily="18" charset="0"/>
                <a:ea typeface="Times New Roman" panose="02020603050405020304" pitchFamily="18" charset="0"/>
              </a:rPr>
              <a:t>z</a:t>
            </a:r>
            <a:r>
              <a:rPr lang="en-US" sz="800" i="1" dirty="0">
                <a:solidFill>
                  <a:schemeClr val="bg1"/>
                </a:solidFill>
                <a:latin typeface="Times New Roman" panose="02020603050405020304" pitchFamily="18" charset="0"/>
                <a:ea typeface="Times New Roman" panose="02020603050405020304" pitchFamily="18" charset="0"/>
              </a:rPr>
              <a:t>at</a:t>
            </a:r>
            <a:r>
              <a:rPr lang="en-US" sz="800" i="1" spc="5" dirty="0">
                <a:solidFill>
                  <a:schemeClr val="bg1"/>
                </a:solidFill>
                <a:latin typeface="Times New Roman" panose="02020603050405020304" pitchFamily="18" charset="0"/>
                <a:ea typeface="Times New Roman" panose="02020603050405020304" pitchFamily="18" charset="0"/>
              </a:rPr>
              <a:t>i</a:t>
            </a:r>
            <a:r>
              <a:rPr lang="en-US" sz="800" i="1" dirty="0">
                <a:solidFill>
                  <a:schemeClr val="bg1"/>
                </a:solidFill>
                <a:latin typeface="Times New Roman" panose="02020603050405020304" pitchFamily="18" charset="0"/>
                <a:ea typeface="Times New Roman" panose="02020603050405020304" pitchFamily="18" charset="0"/>
              </a:rPr>
              <a:t>on</a:t>
            </a:r>
            <a:r>
              <a:rPr lang="en-US" sz="800" i="1" spc="45" dirty="0">
                <a:solidFill>
                  <a:schemeClr val="bg1"/>
                </a:solidFill>
                <a:latin typeface="Times New Roman" panose="02020603050405020304" pitchFamily="18" charset="0"/>
                <a:ea typeface="Times New Roman" panose="02020603050405020304" pitchFamily="18" charset="0"/>
              </a:rPr>
              <a:t> </a:t>
            </a:r>
            <a:r>
              <a:rPr lang="en-US" sz="800" i="1" spc="-10" dirty="0">
                <a:solidFill>
                  <a:schemeClr val="bg1"/>
                </a:solidFill>
                <a:latin typeface="Times New Roman" panose="02020603050405020304" pitchFamily="18" charset="0"/>
                <a:ea typeface="Times New Roman" panose="02020603050405020304" pitchFamily="18" charset="0"/>
              </a:rPr>
              <a:t>C</a:t>
            </a:r>
            <a:r>
              <a:rPr lang="en-US" sz="800" i="1" dirty="0">
                <a:solidFill>
                  <a:schemeClr val="bg1"/>
                </a:solidFill>
                <a:latin typeface="Times New Roman" panose="02020603050405020304" pitchFamily="18" charset="0"/>
                <a:ea typeface="Times New Roman" panose="02020603050405020304" pitchFamily="18" charset="0"/>
              </a:rPr>
              <a:t>lu</a:t>
            </a:r>
            <a:r>
              <a:rPr lang="en-US" sz="800" i="1" spc="-10" dirty="0">
                <a:solidFill>
                  <a:schemeClr val="bg1"/>
                </a:solidFill>
                <a:latin typeface="Times New Roman" panose="02020603050405020304" pitchFamily="18" charset="0"/>
                <a:ea typeface="Times New Roman" panose="02020603050405020304" pitchFamily="18" charset="0"/>
              </a:rPr>
              <a:t>s</a:t>
            </a:r>
            <a:r>
              <a:rPr lang="en-US" sz="800" i="1" dirty="0">
                <a:solidFill>
                  <a:schemeClr val="bg1"/>
                </a:solidFill>
                <a:latin typeface="Times New Roman" panose="02020603050405020304" pitchFamily="18" charset="0"/>
                <a:ea typeface="Times New Roman" panose="02020603050405020304" pitchFamily="18" charset="0"/>
              </a:rPr>
              <a:t>te</a:t>
            </a:r>
            <a:r>
              <a:rPr lang="en-US" sz="800" i="1" spc="-15" dirty="0">
                <a:solidFill>
                  <a:schemeClr val="bg1"/>
                </a:solidFill>
                <a:latin typeface="Times New Roman" panose="02020603050405020304" pitchFamily="18" charset="0"/>
                <a:ea typeface="Times New Roman" panose="02020603050405020304" pitchFamily="18" charset="0"/>
              </a:rPr>
              <a:t>r</a:t>
            </a:r>
            <a:r>
              <a:rPr lang="en-US" sz="800" i="1" dirty="0">
                <a:solidFill>
                  <a:schemeClr val="bg1"/>
                </a:solidFill>
                <a:latin typeface="Times New Roman" panose="02020603050405020304" pitchFamily="18" charset="0"/>
                <a:ea typeface="Times New Roman" panose="02020603050405020304" pitchFamily="18" charset="0"/>
              </a:rPr>
              <a:t>ing</a:t>
            </a:r>
            <a:r>
              <a:rPr lang="en-US" sz="800" i="1" spc="65" dirty="0">
                <a:solidFill>
                  <a:schemeClr val="bg1"/>
                </a:solidFill>
                <a:latin typeface="Times New Roman" panose="02020603050405020304" pitchFamily="18" charset="0"/>
                <a:ea typeface="Times New Roman" panose="02020603050405020304" pitchFamily="18" charset="0"/>
              </a:rPr>
              <a:t> </a:t>
            </a:r>
            <a:r>
              <a:rPr lang="en-US" sz="800" dirty="0" err="1">
                <a:solidFill>
                  <a:schemeClr val="bg1"/>
                </a:solidFill>
                <a:latin typeface="Times New Roman" panose="02020603050405020304" pitchFamily="18" charset="0"/>
                <a:ea typeface="Times New Roman" panose="02020603050405020304" pitchFamily="18" charset="0"/>
              </a:rPr>
              <a:t>u</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spc="25" dirty="0" err="1">
                <a:solidFill>
                  <a:schemeClr val="bg1"/>
                </a:solidFill>
                <a:latin typeface="Times New Roman" panose="02020603050405020304" pitchFamily="18" charset="0"/>
                <a:ea typeface="Times New Roman" panose="02020603050405020304" pitchFamily="18" charset="0"/>
              </a:rPr>
              <a:t>t</a:t>
            </a:r>
            <a:r>
              <a:rPr lang="en-US" sz="800" dirty="0" err="1">
                <a:solidFill>
                  <a:schemeClr val="bg1"/>
                </a:solidFill>
                <a:latin typeface="Times New Roman" panose="02020603050405020304" pitchFamily="18" charset="0"/>
                <a:ea typeface="Times New Roman" panose="02020603050405020304" pitchFamily="18" charset="0"/>
              </a:rPr>
              <a:t>uk</a:t>
            </a:r>
            <a:r>
              <a:rPr lang="en-US" sz="800" spc="20" dirty="0">
                <a:solidFill>
                  <a:schemeClr val="bg1"/>
                </a:solidFill>
                <a:latin typeface="Times New Roman" panose="02020603050405020304" pitchFamily="18" charset="0"/>
                <a:ea typeface="Times New Roman" panose="02020603050405020304" pitchFamily="18" charset="0"/>
              </a:rPr>
              <a:t> </a:t>
            </a:r>
            <a:r>
              <a:rPr lang="en-US" sz="800" dirty="0" err="1">
                <a:solidFill>
                  <a:schemeClr val="bg1"/>
                </a:solidFill>
                <a:latin typeface="Times New Roman" panose="02020603050405020304" pitchFamily="18" charset="0"/>
                <a:ea typeface="Times New Roman" panose="02020603050405020304" pitchFamily="18" charset="0"/>
              </a:rPr>
              <a:t>K</a:t>
            </a:r>
            <a:r>
              <a:rPr lang="en-US" sz="800" spc="-25" dirty="0" err="1">
                <a:solidFill>
                  <a:schemeClr val="bg1"/>
                </a:solidFill>
                <a:latin typeface="Times New Roman" panose="02020603050405020304" pitchFamily="18" charset="0"/>
                <a:ea typeface="Times New Roman" panose="02020603050405020304" pitchFamily="18" charset="0"/>
              </a:rPr>
              <a:t>l</a:t>
            </a:r>
            <a:r>
              <a:rPr lang="en-US" sz="800" spc="-5" dirty="0" err="1">
                <a:solidFill>
                  <a:schemeClr val="bg1"/>
                </a:solidFill>
                <a:latin typeface="Times New Roman" panose="02020603050405020304" pitchFamily="18" charset="0"/>
                <a:ea typeface="Times New Roman" panose="02020603050405020304" pitchFamily="18" charset="0"/>
              </a:rPr>
              <a:t>a</a:t>
            </a:r>
            <a:r>
              <a:rPr lang="en-US" sz="800" spc="10" dirty="0" err="1">
                <a:solidFill>
                  <a:schemeClr val="bg1"/>
                </a:solidFill>
                <a:latin typeface="Times New Roman" panose="02020603050405020304" pitchFamily="18" charset="0"/>
                <a:ea typeface="Times New Roman" panose="02020603050405020304" pitchFamily="18" charset="0"/>
              </a:rPr>
              <a:t>s</a:t>
            </a:r>
            <a:r>
              <a:rPr lang="en-US" sz="800" dirty="0" err="1">
                <a:solidFill>
                  <a:schemeClr val="bg1"/>
                </a:solidFill>
                <a:latin typeface="Times New Roman" panose="02020603050405020304" pitchFamily="18" charset="0"/>
                <a:ea typeface="Times New Roman" panose="02020603050405020304" pitchFamily="18" charset="0"/>
              </a:rPr>
              <a:t>i</a:t>
            </a:r>
            <a:r>
              <a:rPr lang="en-US" sz="800" spc="10" dirty="0" err="1">
                <a:solidFill>
                  <a:schemeClr val="bg1"/>
                </a:solidFill>
                <a:latin typeface="Times New Roman" panose="02020603050405020304" pitchFamily="18" charset="0"/>
                <a:ea typeface="Times New Roman" panose="02020603050405020304" pitchFamily="18" charset="0"/>
              </a:rPr>
              <a:t>f</a:t>
            </a:r>
            <a:r>
              <a:rPr lang="en-US" sz="800" spc="-20" dirty="0" err="1">
                <a:solidFill>
                  <a:schemeClr val="bg1"/>
                </a:solidFill>
                <a:latin typeface="Times New Roman" panose="02020603050405020304" pitchFamily="18" charset="0"/>
                <a:ea typeface="Times New Roman" panose="02020603050405020304" pitchFamily="18" charset="0"/>
              </a:rPr>
              <a:t>i</a:t>
            </a:r>
            <a:r>
              <a:rPr lang="en-US" sz="800" dirty="0" err="1">
                <a:solidFill>
                  <a:schemeClr val="bg1"/>
                </a:solidFill>
                <a:latin typeface="Times New Roman" panose="02020603050405020304" pitchFamily="18" charset="0"/>
                <a:ea typeface="Times New Roman" panose="02020603050405020304" pitchFamily="18" charset="0"/>
              </a:rPr>
              <a:t>k</a:t>
            </a:r>
            <a:r>
              <a:rPr lang="en-US" sz="800" spc="-5" dirty="0" err="1">
                <a:solidFill>
                  <a:schemeClr val="bg1"/>
                </a:solidFill>
                <a:latin typeface="Times New Roman" panose="02020603050405020304" pitchFamily="18" charset="0"/>
                <a:ea typeface="Times New Roman" panose="02020603050405020304" pitchFamily="18" charset="0"/>
              </a:rPr>
              <a:t>a</a:t>
            </a:r>
            <a:r>
              <a:rPr lang="en-US" sz="800" spc="10" dirty="0" err="1">
                <a:solidFill>
                  <a:schemeClr val="bg1"/>
                </a:solidFill>
                <a:latin typeface="Times New Roman" panose="02020603050405020304" pitchFamily="18" charset="0"/>
                <a:ea typeface="Times New Roman" panose="02020603050405020304" pitchFamily="18" charset="0"/>
              </a:rPr>
              <a:t>s</a:t>
            </a:r>
            <a:r>
              <a:rPr lang="en-US" sz="800" dirty="0" err="1">
                <a:solidFill>
                  <a:schemeClr val="bg1"/>
                </a:solidFill>
                <a:latin typeface="Times New Roman" panose="02020603050405020304" pitchFamily="18" charset="0"/>
                <a:ea typeface="Times New Roman" panose="02020603050405020304" pitchFamily="18" charset="0"/>
              </a:rPr>
              <a:t>i</a:t>
            </a:r>
            <a:r>
              <a:rPr lang="en-US" sz="800" spc="25" dirty="0">
                <a:solidFill>
                  <a:schemeClr val="bg1"/>
                </a:solidFill>
                <a:latin typeface="Times New Roman" panose="02020603050405020304" pitchFamily="18" charset="0"/>
                <a:ea typeface="Times New Roman" panose="02020603050405020304" pitchFamily="18" charset="0"/>
              </a:rPr>
              <a:t> </a:t>
            </a:r>
            <a:r>
              <a:rPr lang="en-US" sz="800" spc="5" dirty="0">
                <a:solidFill>
                  <a:schemeClr val="bg1"/>
                </a:solidFill>
                <a:latin typeface="Times New Roman" panose="02020603050405020304" pitchFamily="18" charset="0"/>
                <a:ea typeface="Times New Roman" panose="02020603050405020304" pitchFamily="18" charset="0"/>
              </a:rPr>
              <a:t>S</a:t>
            </a:r>
            <a:r>
              <a:rPr lang="en-US" sz="800" dirty="0">
                <a:solidFill>
                  <a:schemeClr val="bg1"/>
                </a:solidFill>
                <a:latin typeface="Times New Roman" panose="02020603050405020304" pitchFamily="18" charset="0"/>
                <a:ea typeface="Times New Roman" panose="02020603050405020304" pitchFamily="18" charset="0"/>
              </a:rPr>
              <a:t>p</a:t>
            </a:r>
            <a:r>
              <a:rPr lang="en-US" sz="800" spc="20" dirty="0">
                <a:solidFill>
                  <a:schemeClr val="bg1"/>
                </a:solidFill>
                <a:latin typeface="Times New Roman" panose="02020603050405020304" pitchFamily="18" charset="0"/>
                <a:ea typeface="Times New Roman" panose="02020603050405020304" pitchFamily="18" charset="0"/>
              </a:rPr>
              <a:t>a</a:t>
            </a:r>
            <a:r>
              <a:rPr lang="en-US" sz="800" dirty="0">
                <a:solidFill>
                  <a:schemeClr val="bg1"/>
                </a:solidFill>
                <a:latin typeface="Times New Roman" panose="02020603050405020304" pitchFamily="18" charset="0"/>
                <a:ea typeface="Times New Roman" panose="02020603050405020304" pitchFamily="18" charset="0"/>
              </a:rPr>
              <a:t>m </a:t>
            </a:r>
            <a:r>
              <a:rPr lang="en-US" sz="800" spc="35" dirty="0">
                <a:solidFill>
                  <a:schemeClr val="bg1"/>
                </a:solidFill>
                <a:latin typeface="Times New Roman" panose="02020603050405020304" pitchFamily="18" charset="0"/>
                <a:ea typeface="Times New Roman" panose="02020603050405020304" pitchFamily="18" charset="0"/>
              </a:rPr>
              <a:t>E</a:t>
            </a:r>
            <a:r>
              <a:rPr lang="en-US" sz="800" spc="-20" dirty="0">
                <a:solidFill>
                  <a:schemeClr val="bg1"/>
                </a:solidFill>
                <a:latin typeface="Times New Roman" panose="02020603050405020304" pitchFamily="18" charset="0"/>
                <a:ea typeface="Times New Roman" panose="02020603050405020304" pitchFamily="18" charset="0"/>
              </a:rPr>
              <a:t>m</a:t>
            </a:r>
            <a:r>
              <a:rPr lang="en-US" sz="800" spc="20" dirty="0">
                <a:solidFill>
                  <a:schemeClr val="bg1"/>
                </a:solidFill>
                <a:latin typeface="Times New Roman" panose="02020603050405020304" pitchFamily="18" charset="0"/>
                <a:ea typeface="Times New Roman" panose="02020603050405020304" pitchFamily="18" charset="0"/>
              </a:rPr>
              <a:t>a</a:t>
            </a:r>
            <a:r>
              <a:rPr lang="en-US" sz="800" spc="25" dirty="0">
                <a:solidFill>
                  <a:schemeClr val="bg1"/>
                </a:solidFill>
                <a:latin typeface="Times New Roman" panose="02020603050405020304" pitchFamily="18" charset="0"/>
                <a:ea typeface="Times New Roman" panose="02020603050405020304" pitchFamily="18" charset="0"/>
              </a:rPr>
              <a:t>i</a:t>
            </a:r>
            <a:r>
              <a:rPr lang="en-US" sz="800" dirty="0">
                <a:solidFill>
                  <a:schemeClr val="bg1"/>
                </a:solidFill>
                <a:latin typeface="Times New Roman" panose="02020603050405020304" pitchFamily="18" charset="0"/>
                <a:ea typeface="Times New Roman" panose="02020603050405020304" pitchFamily="18" charset="0"/>
              </a:rPr>
              <a:t>l </a:t>
            </a:r>
            <a:r>
              <a:rPr lang="en-US" sz="800" spc="-10" dirty="0" err="1">
                <a:solidFill>
                  <a:schemeClr val="bg1"/>
                </a:solidFill>
                <a:latin typeface="Times New Roman" panose="02020603050405020304" pitchFamily="18" charset="0"/>
                <a:ea typeface="Times New Roman" panose="02020603050405020304" pitchFamily="18" charset="0"/>
              </a:rPr>
              <a:t>M</a:t>
            </a:r>
            <a:r>
              <a:rPr lang="en-US" sz="800" spc="20" dirty="0" err="1">
                <a:solidFill>
                  <a:schemeClr val="bg1"/>
                </a:solidFill>
                <a:latin typeface="Times New Roman" panose="02020603050405020304" pitchFamily="18" charset="0"/>
                <a:ea typeface="Times New Roman" panose="02020603050405020304" pitchFamily="18" charset="0"/>
              </a:rPr>
              <a:t>e</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dirty="0" err="1">
                <a:solidFill>
                  <a:schemeClr val="bg1"/>
                </a:solidFill>
                <a:latin typeface="Times New Roman" panose="02020603050405020304" pitchFamily="18" charset="0"/>
                <a:ea typeface="Times New Roman" panose="02020603050405020304" pitchFamily="18" charset="0"/>
              </a:rPr>
              <a:t>gg</a:t>
            </a:r>
            <a:r>
              <a:rPr lang="en-US" sz="800" spc="25" dirty="0" err="1">
                <a:solidFill>
                  <a:schemeClr val="bg1"/>
                </a:solidFill>
                <a:latin typeface="Times New Roman" panose="02020603050405020304" pitchFamily="18" charset="0"/>
                <a:ea typeface="Times New Roman" panose="02020603050405020304" pitchFamily="18" charset="0"/>
              </a:rPr>
              <a:t>u</a:t>
            </a:r>
            <a:r>
              <a:rPr lang="en-US" sz="800" spc="-25" dirty="0" err="1">
                <a:solidFill>
                  <a:schemeClr val="bg1"/>
                </a:solidFill>
                <a:latin typeface="Times New Roman" panose="02020603050405020304" pitchFamily="18" charset="0"/>
                <a:ea typeface="Times New Roman" panose="02020603050405020304" pitchFamily="18" charset="0"/>
              </a:rPr>
              <a:t>n</a:t>
            </a:r>
            <a:r>
              <a:rPr lang="en-US" sz="800" spc="-5" dirty="0" err="1">
                <a:solidFill>
                  <a:schemeClr val="bg1"/>
                </a:solidFill>
                <a:latin typeface="Times New Roman" panose="02020603050405020304" pitchFamily="18" charset="0"/>
                <a:ea typeface="Times New Roman" panose="02020603050405020304" pitchFamily="18" charset="0"/>
              </a:rPr>
              <a:t>a</a:t>
            </a:r>
            <a:r>
              <a:rPr lang="en-US" sz="800" dirty="0" err="1">
                <a:solidFill>
                  <a:schemeClr val="bg1"/>
                </a:solidFill>
                <a:latin typeface="Times New Roman" panose="02020603050405020304" pitchFamily="18" charset="0"/>
                <a:ea typeface="Times New Roman" panose="02020603050405020304" pitchFamily="18" charset="0"/>
              </a:rPr>
              <a:t>k</a:t>
            </a:r>
            <a:r>
              <a:rPr lang="en-US" sz="800" spc="20" dirty="0" err="1">
                <a:solidFill>
                  <a:schemeClr val="bg1"/>
                </a:solidFill>
                <a:latin typeface="Times New Roman" panose="02020603050405020304" pitchFamily="18" charset="0"/>
                <a:ea typeface="Times New Roman" panose="02020603050405020304" pitchFamily="18" charset="0"/>
              </a:rPr>
              <a:t>a</a:t>
            </a:r>
            <a:r>
              <a:rPr lang="en-US" sz="800" dirty="0" err="1">
                <a:solidFill>
                  <a:schemeClr val="bg1"/>
                </a:solidFill>
                <a:latin typeface="Times New Roman" panose="02020603050405020304" pitchFamily="18" charset="0"/>
                <a:ea typeface="Times New Roman" panose="02020603050405020304" pitchFamily="18" charset="0"/>
              </a:rPr>
              <a:t>n</a:t>
            </a:r>
            <a:r>
              <a:rPr lang="en-US" sz="800" dirty="0">
                <a:solidFill>
                  <a:schemeClr val="bg1"/>
                </a:solidFill>
                <a:latin typeface="Times New Roman" panose="02020603050405020304" pitchFamily="18" charset="0"/>
                <a:ea typeface="Times New Roman" panose="02020603050405020304" pitchFamily="18" charset="0"/>
              </a:rPr>
              <a:t> </a:t>
            </a:r>
            <a:r>
              <a:rPr lang="en-US" sz="800" spc="5" dirty="0">
                <a:solidFill>
                  <a:schemeClr val="bg1"/>
                </a:solidFill>
                <a:latin typeface="Times New Roman" panose="02020603050405020304" pitchFamily="18" charset="0"/>
                <a:ea typeface="Times New Roman" panose="02020603050405020304" pitchFamily="18" charset="0"/>
              </a:rPr>
              <a:t> </a:t>
            </a:r>
            <a:r>
              <a:rPr lang="en-US" sz="800" dirty="0" err="1">
                <a:solidFill>
                  <a:schemeClr val="bg1"/>
                </a:solidFill>
                <a:latin typeface="Times New Roman" panose="02020603050405020304" pitchFamily="18" charset="0"/>
                <a:ea typeface="Times New Roman" panose="02020603050405020304" pitchFamily="18" charset="0"/>
              </a:rPr>
              <a:t>A</a:t>
            </a:r>
            <a:r>
              <a:rPr lang="en-US" sz="800" spc="-25" dirty="0" err="1">
                <a:solidFill>
                  <a:schemeClr val="bg1"/>
                </a:solidFill>
                <a:latin typeface="Times New Roman" panose="02020603050405020304" pitchFamily="18" charset="0"/>
                <a:ea typeface="Times New Roman" panose="02020603050405020304" pitchFamily="18" charset="0"/>
              </a:rPr>
              <a:t>l</a:t>
            </a:r>
            <a:r>
              <a:rPr lang="en-US" sz="800" dirty="0" err="1">
                <a:solidFill>
                  <a:schemeClr val="bg1"/>
                </a:solidFill>
                <a:latin typeface="Times New Roman" panose="02020603050405020304" pitchFamily="18" charset="0"/>
                <a:ea typeface="Times New Roman" panose="02020603050405020304" pitchFamily="18" charset="0"/>
              </a:rPr>
              <a:t>g</a:t>
            </a:r>
            <a:r>
              <a:rPr lang="en-US" sz="800" spc="25" dirty="0" err="1">
                <a:solidFill>
                  <a:schemeClr val="bg1"/>
                </a:solidFill>
                <a:latin typeface="Times New Roman" panose="02020603050405020304" pitchFamily="18" charset="0"/>
                <a:ea typeface="Times New Roman" panose="02020603050405020304" pitchFamily="18" charset="0"/>
              </a:rPr>
              <a:t>o</a:t>
            </a:r>
            <a:r>
              <a:rPr lang="en-US" sz="800" spc="5" dirty="0" err="1">
                <a:solidFill>
                  <a:schemeClr val="bg1"/>
                </a:solidFill>
                <a:latin typeface="Times New Roman" panose="02020603050405020304" pitchFamily="18" charset="0"/>
                <a:ea typeface="Times New Roman" panose="02020603050405020304" pitchFamily="18" charset="0"/>
              </a:rPr>
              <a:t>r</a:t>
            </a:r>
            <a:r>
              <a:rPr lang="en-US" sz="800" spc="-45" dirty="0" err="1">
                <a:solidFill>
                  <a:schemeClr val="bg1"/>
                </a:solidFill>
                <a:latin typeface="Times New Roman" panose="02020603050405020304" pitchFamily="18" charset="0"/>
                <a:ea typeface="Times New Roman" panose="02020603050405020304" pitchFamily="18" charset="0"/>
              </a:rPr>
              <a:t>i</a:t>
            </a:r>
            <a:r>
              <a:rPr lang="en-US" sz="800" spc="50" dirty="0" err="1">
                <a:solidFill>
                  <a:schemeClr val="bg1"/>
                </a:solidFill>
                <a:latin typeface="Times New Roman" panose="02020603050405020304" pitchFamily="18" charset="0"/>
                <a:ea typeface="Times New Roman" panose="02020603050405020304" pitchFamily="18" charset="0"/>
              </a:rPr>
              <a:t>t</a:t>
            </a:r>
            <a:r>
              <a:rPr lang="en-US" sz="800" spc="-45" dirty="0" err="1">
                <a:solidFill>
                  <a:schemeClr val="bg1"/>
                </a:solidFill>
                <a:latin typeface="Times New Roman" panose="02020603050405020304" pitchFamily="18" charset="0"/>
                <a:ea typeface="Times New Roman" panose="02020603050405020304" pitchFamily="18" charset="0"/>
              </a:rPr>
              <a:t>m</a:t>
            </a:r>
            <a:r>
              <a:rPr lang="en-US" sz="800" dirty="0" err="1">
                <a:solidFill>
                  <a:schemeClr val="bg1"/>
                </a:solidFill>
                <a:latin typeface="Times New Roman" panose="02020603050405020304" pitchFamily="18" charset="0"/>
                <a:ea typeface="Times New Roman" panose="02020603050405020304" pitchFamily="18" charset="0"/>
              </a:rPr>
              <a:t>a</a:t>
            </a:r>
            <a:r>
              <a:rPr lang="en-US" sz="800" dirty="0">
                <a:solidFill>
                  <a:schemeClr val="bg1"/>
                </a:solidFill>
                <a:latin typeface="Times New Roman" panose="02020603050405020304" pitchFamily="18" charset="0"/>
                <a:ea typeface="Times New Roman" panose="02020603050405020304" pitchFamily="18" charset="0"/>
              </a:rPr>
              <a:t>  </a:t>
            </a:r>
            <a:r>
              <a:rPr lang="en-US" sz="800" spc="5" dirty="0">
                <a:solidFill>
                  <a:schemeClr val="bg1"/>
                </a:solidFill>
                <a:latin typeface="Times New Roman" panose="02020603050405020304" pitchFamily="18" charset="0"/>
                <a:ea typeface="Times New Roman" panose="02020603050405020304" pitchFamily="18" charset="0"/>
              </a:rPr>
              <a:t>I</a:t>
            </a:r>
            <a:r>
              <a:rPr lang="en-US" sz="800" dirty="0">
                <a:solidFill>
                  <a:schemeClr val="bg1"/>
                </a:solidFill>
                <a:latin typeface="Times New Roman" panose="02020603050405020304" pitchFamily="18" charset="0"/>
                <a:ea typeface="Times New Roman" panose="02020603050405020304" pitchFamily="18" charset="0"/>
              </a:rPr>
              <a:t>D</a:t>
            </a:r>
            <a:r>
              <a:rPr lang="en-US" sz="800" spc="15" dirty="0">
                <a:solidFill>
                  <a:schemeClr val="bg1"/>
                </a:solidFill>
                <a:latin typeface="Times New Roman" panose="02020603050405020304" pitchFamily="18" charset="0"/>
                <a:ea typeface="Times New Roman" panose="02020603050405020304" pitchFamily="18" charset="0"/>
              </a:rPr>
              <a:t>3</a:t>
            </a:r>
            <a:endParaRPr lang="en-US" sz="800" dirty="0">
              <a:solidFill>
                <a:schemeClr val="bg1"/>
              </a:solidFill>
            </a:endParaRPr>
          </a:p>
        </p:txBody>
      </p:sp>
    </p:spTree>
    <p:extLst>
      <p:ext uri="{BB962C8B-B14F-4D97-AF65-F5344CB8AC3E}">
        <p14:creationId xmlns:p14="http://schemas.microsoft.com/office/powerpoint/2010/main" val="36653515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8CEC6EF-3D6C-421F-B82A-F3549DDDEB81}"/>
              </a:ext>
            </a:extLst>
          </p:cNvPr>
          <p:cNvSpPr/>
          <p:nvPr/>
        </p:nvSpPr>
        <p:spPr>
          <a:xfrm>
            <a:off x="0" y="1780442"/>
            <a:ext cx="9144000" cy="1582616"/>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29E2714A-BE29-4E83-A155-D5802C472B0A}"/>
              </a:ext>
            </a:extLst>
          </p:cNvPr>
          <p:cNvSpPr txBox="1"/>
          <p:nvPr/>
        </p:nvSpPr>
        <p:spPr>
          <a:xfrm>
            <a:off x="0" y="2065590"/>
            <a:ext cx="9144000" cy="784830"/>
          </a:xfrm>
          <a:prstGeom prst="rect">
            <a:avLst/>
          </a:prstGeom>
          <a:noFill/>
        </p:spPr>
        <p:txBody>
          <a:bodyPr wrap="square" rtlCol="0" anchor="ctr">
            <a:spAutoFit/>
          </a:bodyPr>
          <a:lstStyle/>
          <a:p>
            <a:pPr algn="ctr"/>
            <a:r>
              <a:rPr lang="en-US" altLang="ko-KR" sz="4500" dirty="0" smtClean="0">
                <a:solidFill>
                  <a:schemeClr val="bg1"/>
                </a:solidFill>
                <a:cs typeface="Arial" pitchFamily="34" charset="0"/>
              </a:rPr>
              <a:t>THANK YOU</a:t>
            </a:r>
            <a:endParaRPr lang="ko-KR" altLang="en-US" sz="4500" dirty="0">
              <a:solidFill>
                <a:schemeClr val="bg1"/>
              </a:solidFill>
              <a:cs typeface="Arial" pitchFamily="34" charset="0"/>
            </a:endParaRPr>
          </a:p>
        </p:txBody>
      </p:sp>
    </p:spTree>
    <p:extLst>
      <p:ext uri="{BB962C8B-B14F-4D97-AF65-F5344CB8AC3E}">
        <p14:creationId xmlns:p14="http://schemas.microsoft.com/office/powerpoint/2010/main" val="17920604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819</Words>
  <Application>Microsoft Office PowerPoint</Application>
  <PresentationFormat>On-screen Show (16:9)</PresentationFormat>
  <Paragraphs>107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맑은 고딕</vt:lpstr>
      <vt:lpstr>Arial</vt:lpstr>
      <vt:lpstr>Calibri</vt:lpstr>
      <vt:lpstr>Times New Roman</vt:lpstr>
      <vt:lpstr>Wingdings</vt:lpstr>
      <vt:lpstr>Office Theme</vt:lpstr>
      <vt:lpstr>PowerPoint Presentation</vt:lpstr>
      <vt:lpstr>PowerPoint Presentation</vt:lpstr>
      <vt:lpstr>Risk on Cyber</vt:lpstr>
      <vt:lpstr>PowerPoint Presentation</vt:lpstr>
      <vt:lpstr>Threat</vt:lpstr>
      <vt:lpstr> </vt:lpstr>
      <vt:lpstr>PowerPoint Presentation</vt:lpstr>
      <vt:lpstr>PowerPoint Presentation</vt:lpstr>
      <vt:lpstr>PowerPoint Presentation</vt:lpstr>
      <vt:lpstr>PowerPoint Presentation</vt:lpstr>
      <vt:lpstr>Motivations Behind Attacks  (May 2020)</vt:lpstr>
      <vt:lpstr>Attack Techniques (May 2020)</vt:lpstr>
      <vt:lpstr>Targets  (May 2020)</vt:lpstr>
      <vt:lpstr>Most vulnerable operating systems (2018-2019 )</vt:lpstr>
      <vt:lpstr>Top 20 spam C2 hosting countries Top 20 countries according to their share of spam command and control (C2) servers globally in 2019</vt:lpstr>
      <vt:lpstr>Top malicious domain threat types Breakdown of top malicious domain threat types, as a percentage of the six types shown, in 2019</vt:lpstr>
      <vt:lpstr>Top 10 spoofed brands Breakdown of the top 10 brands spoofed in spam in 2019</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2020-08-19T01:35:34Z</dcterms:modified>
</cp:coreProperties>
</file>